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05" r:id="rId3"/>
    <p:sldId id="309" r:id="rId4"/>
    <p:sldId id="260" r:id="rId5"/>
    <p:sldId id="290" r:id="rId6"/>
    <p:sldId id="274" r:id="rId7"/>
    <p:sldId id="311" r:id="rId8"/>
    <p:sldId id="310" r:id="rId9"/>
    <p:sldId id="261" r:id="rId10"/>
    <p:sldId id="262" r:id="rId11"/>
    <p:sldId id="280" r:id="rId12"/>
    <p:sldId id="314" r:id="rId13"/>
    <p:sldId id="281" r:id="rId14"/>
    <p:sldId id="312" r:id="rId15"/>
    <p:sldId id="282" r:id="rId16"/>
    <p:sldId id="269" r:id="rId17"/>
    <p:sldId id="283" r:id="rId18"/>
    <p:sldId id="298" r:id="rId19"/>
    <p:sldId id="315" r:id="rId20"/>
    <p:sldId id="304" r:id="rId21"/>
    <p:sldId id="266" r:id="rId22"/>
    <p:sldId id="275" r:id="rId2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72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2/25/2022</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2/25/2022</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2/25/2022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2/25/2022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2/25/2022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2/25/2022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2/25/2022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2/25/2022</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thoughtco.com/plot-narratives-1691635" TargetMode="External"/><Relationship Id="rId2" Type="http://schemas.openxmlformats.org/officeDocument/2006/relationships/hyperlink" Target="https://www.thoughtco.com/what-is-character-literature-1689836" TargetMode="External"/><Relationship Id="rId1" Type="http://schemas.openxmlformats.org/officeDocument/2006/relationships/slideLayout" Target="../slideLayouts/slideLayout2.xml"/><Relationship Id="rId6" Type="http://schemas.openxmlformats.org/officeDocument/2006/relationships/hyperlink" Target="https://www.thoughtco.com/what-is-a-memoir-1691376" TargetMode="External"/><Relationship Id="rId5" Type="http://schemas.openxmlformats.org/officeDocument/2006/relationships/hyperlink" Target="https://www.thoughtco.com/what-is-an-essay-1690674" TargetMode="External"/><Relationship Id="rId4" Type="http://schemas.openxmlformats.org/officeDocument/2006/relationships/hyperlink" Target="https://www.thoughtco.com/description-rhetoric-and-composition-169044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B2DCF-95DC-4D71-9963-3A401A179660}"/>
              </a:ext>
            </a:extLst>
          </p:cNvPr>
          <p:cNvSpPr>
            <a:spLocks noGrp="1"/>
          </p:cNvSpPr>
          <p:nvPr>
            <p:ph type="ctrTitle"/>
          </p:nvPr>
        </p:nvSpPr>
        <p:spPr/>
        <p:txBody>
          <a:bodyPr/>
          <a:lstStyle/>
          <a:p>
            <a:br>
              <a:rPr lang="en-US" sz="6000" dirty="0"/>
            </a:br>
            <a:br>
              <a:rPr lang="en-US" sz="6000" dirty="0"/>
            </a:br>
            <a:r>
              <a:rPr lang="en-US" sz="6000" dirty="0"/>
              <a:t>Week 1</a:t>
            </a:r>
            <a:br>
              <a:rPr lang="en-US" sz="6000" dirty="0"/>
            </a:br>
            <a:r>
              <a:rPr lang="en-US" sz="4800" dirty="0"/>
              <a:t>diary, essay, memoir, narrative</a:t>
            </a:r>
            <a:br>
              <a:rPr lang="en-US" sz="4800" dirty="0"/>
            </a:br>
            <a:r>
              <a:rPr lang="en-US" sz="4800" dirty="0"/>
              <a:t>Travel writing</a:t>
            </a:r>
          </a:p>
        </p:txBody>
      </p:sp>
      <p:sp>
        <p:nvSpPr>
          <p:cNvPr id="3" name="Subtitle 2">
            <a:extLst>
              <a:ext uri="{FF2B5EF4-FFF2-40B4-BE49-F238E27FC236}">
                <a16:creationId xmlns:a16="http://schemas.microsoft.com/office/drawing/2014/main" id="{D1AA77DD-BBD3-424F-89F7-75B3BA0F7558}"/>
              </a:ext>
            </a:extLst>
          </p:cNvPr>
          <p:cNvSpPr>
            <a:spLocks noGrp="1"/>
          </p:cNvSpPr>
          <p:nvPr>
            <p:ph type="subTitle" idx="1"/>
          </p:nvPr>
        </p:nvSpPr>
        <p:spPr/>
        <p:txBody>
          <a:bodyPr>
            <a:normAutofit fontScale="92500" lnSpcReduction="10000"/>
          </a:bodyPr>
          <a:lstStyle/>
          <a:p>
            <a:r>
              <a:rPr lang="en-US" dirty="0"/>
              <a:t>Lesley Klenk, Ph.D.</a:t>
            </a:r>
          </a:p>
          <a:p>
            <a:r>
              <a:rPr lang="en-US" dirty="0"/>
              <a:t>South Sound Senior Services</a:t>
            </a:r>
          </a:p>
          <a:p>
            <a:r>
              <a:rPr lang="en-US" dirty="0"/>
              <a:t>Spring 2020</a:t>
            </a:r>
          </a:p>
        </p:txBody>
      </p:sp>
    </p:spTree>
    <p:extLst>
      <p:ext uri="{BB962C8B-B14F-4D97-AF65-F5344CB8AC3E}">
        <p14:creationId xmlns:p14="http://schemas.microsoft.com/office/powerpoint/2010/main" val="4004625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AF54A-7C75-4A34-9DB0-D103E79B5684}"/>
              </a:ext>
            </a:extLst>
          </p:cNvPr>
          <p:cNvSpPr>
            <a:spLocks noGrp="1"/>
          </p:cNvSpPr>
          <p:nvPr>
            <p:ph type="title"/>
          </p:nvPr>
        </p:nvSpPr>
        <p:spPr/>
        <p:txBody>
          <a:bodyPr/>
          <a:lstStyle/>
          <a:p>
            <a:r>
              <a:rPr lang="en-US" dirty="0"/>
              <a:t>Welcome and Introductions</a:t>
            </a:r>
          </a:p>
        </p:txBody>
      </p:sp>
      <p:sp>
        <p:nvSpPr>
          <p:cNvPr id="3" name="Content Placeholder 2">
            <a:extLst>
              <a:ext uri="{FF2B5EF4-FFF2-40B4-BE49-F238E27FC236}">
                <a16:creationId xmlns:a16="http://schemas.microsoft.com/office/drawing/2014/main" id="{727CAF7F-2808-4768-BDBC-3A8E96437FC6}"/>
              </a:ext>
            </a:extLst>
          </p:cNvPr>
          <p:cNvSpPr>
            <a:spLocks noGrp="1"/>
          </p:cNvSpPr>
          <p:nvPr>
            <p:ph idx="1"/>
          </p:nvPr>
        </p:nvSpPr>
        <p:spPr/>
        <p:txBody>
          <a:bodyPr>
            <a:normAutofit/>
          </a:bodyPr>
          <a:lstStyle/>
          <a:p>
            <a:pPr>
              <a:buFont typeface="Wingdings" panose="05000000000000000000" pitchFamily="2" charset="2"/>
              <a:buChar char="§"/>
            </a:pPr>
            <a:r>
              <a:rPr lang="en-US" dirty="0"/>
              <a:t>How experienced are you with Zoom? </a:t>
            </a:r>
          </a:p>
          <a:p>
            <a:r>
              <a:rPr lang="en-US" dirty="0"/>
              <a:t>What is your preferred mode for writing? By hand? All on computer? Save to hard drive, jump drive or the cloud? </a:t>
            </a:r>
          </a:p>
          <a:p>
            <a:r>
              <a:rPr lang="en-US" dirty="0"/>
              <a:t>Do you blog? </a:t>
            </a:r>
          </a:p>
          <a:p>
            <a:r>
              <a:rPr lang="en-US" dirty="0"/>
              <a:t>Do you write to publish? </a:t>
            </a:r>
          </a:p>
          <a:p>
            <a:r>
              <a:rPr lang="en-US" dirty="0"/>
              <a:t>Do you write just for yourself? </a:t>
            </a:r>
          </a:p>
          <a:p>
            <a:r>
              <a:rPr lang="en-US" dirty="0"/>
              <a:t>What “slice of time” did you write about in your assignment?</a:t>
            </a:r>
          </a:p>
        </p:txBody>
      </p:sp>
    </p:spTree>
    <p:extLst>
      <p:ext uri="{BB962C8B-B14F-4D97-AF65-F5344CB8AC3E}">
        <p14:creationId xmlns:p14="http://schemas.microsoft.com/office/powerpoint/2010/main" val="371235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B3E16-3354-411F-85C3-8F66405F3D24}"/>
              </a:ext>
            </a:extLst>
          </p:cNvPr>
          <p:cNvSpPr>
            <a:spLocks noGrp="1"/>
          </p:cNvSpPr>
          <p:nvPr>
            <p:ph type="title"/>
          </p:nvPr>
        </p:nvSpPr>
        <p:spPr/>
        <p:txBody>
          <a:bodyPr/>
          <a:lstStyle/>
          <a:p>
            <a:r>
              <a:rPr lang="en-US" dirty="0"/>
              <a:t>Our journey will include:</a:t>
            </a:r>
          </a:p>
        </p:txBody>
      </p:sp>
      <p:sp>
        <p:nvSpPr>
          <p:cNvPr id="3" name="Content Placeholder 2">
            <a:extLst>
              <a:ext uri="{FF2B5EF4-FFF2-40B4-BE49-F238E27FC236}">
                <a16:creationId xmlns:a16="http://schemas.microsoft.com/office/drawing/2014/main" id="{85DB9D79-2D3D-488C-BA92-E23AEF451E80}"/>
              </a:ext>
            </a:extLst>
          </p:cNvPr>
          <p:cNvSpPr>
            <a:spLocks noGrp="1"/>
          </p:cNvSpPr>
          <p:nvPr>
            <p:ph idx="1"/>
          </p:nvPr>
        </p:nvSpPr>
        <p:spPr/>
        <p:txBody>
          <a:bodyPr>
            <a:normAutofit lnSpcReduction="10000"/>
          </a:bodyPr>
          <a:lstStyle/>
          <a:p>
            <a:r>
              <a:rPr lang="en-US" dirty="0"/>
              <a:t>Study the travel writing of authors </a:t>
            </a:r>
          </a:p>
          <a:p>
            <a:r>
              <a:rPr lang="en-US" dirty="0"/>
              <a:t>Practice, experience, stretch, hone and complete our own writing</a:t>
            </a:r>
          </a:p>
          <a:p>
            <a:r>
              <a:rPr lang="en-US" dirty="0"/>
              <a:t> Develop understanding and implementation of theme. </a:t>
            </a:r>
          </a:p>
          <a:p>
            <a:r>
              <a:rPr lang="en-US" dirty="0"/>
              <a:t>Use dialogue to move your writing, make it authentic, and make your location real.</a:t>
            </a:r>
          </a:p>
          <a:p>
            <a:r>
              <a:rPr lang="en-US" dirty="0"/>
              <a:t>Drip or douse your writing with humor to convey to your reader the joy of traveling</a:t>
            </a:r>
          </a:p>
          <a:p>
            <a:r>
              <a:rPr lang="en-US" dirty="0"/>
              <a:t> Use sensory description to add depth and roundness to  your writing</a:t>
            </a:r>
          </a:p>
          <a:p>
            <a:r>
              <a:rPr lang="en-US" dirty="0"/>
              <a:t>Try the stylistic devices of excursion and digression to intentionally direct your reader to the importance of person and place </a:t>
            </a:r>
          </a:p>
          <a:p>
            <a:r>
              <a:rPr lang="en-US" dirty="0"/>
              <a:t>Develop a delightful voice thar marks your writing as your own</a:t>
            </a:r>
          </a:p>
        </p:txBody>
      </p:sp>
    </p:spTree>
    <p:extLst>
      <p:ext uri="{BB962C8B-B14F-4D97-AF65-F5344CB8AC3E}">
        <p14:creationId xmlns:p14="http://schemas.microsoft.com/office/powerpoint/2010/main" val="1749062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28BD9-3876-4DA3-ACE2-134E22E1F86B}"/>
              </a:ext>
            </a:extLst>
          </p:cNvPr>
          <p:cNvSpPr>
            <a:spLocks noGrp="1"/>
          </p:cNvSpPr>
          <p:nvPr>
            <p:ph type="title"/>
          </p:nvPr>
        </p:nvSpPr>
        <p:spPr/>
        <p:txBody>
          <a:bodyPr/>
          <a:lstStyle/>
          <a:p>
            <a:r>
              <a:rPr lang="en-US" dirty="0"/>
              <a:t>Questions to Guide Our Travels…</a:t>
            </a:r>
          </a:p>
        </p:txBody>
      </p:sp>
      <p:sp>
        <p:nvSpPr>
          <p:cNvPr id="3" name="Content Placeholder 2">
            <a:extLst>
              <a:ext uri="{FF2B5EF4-FFF2-40B4-BE49-F238E27FC236}">
                <a16:creationId xmlns:a16="http://schemas.microsoft.com/office/drawing/2014/main" id="{E99DC71F-39FE-457E-B11D-17FB097B5213}"/>
              </a:ext>
            </a:extLst>
          </p:cNvPr>
          <p:cNvSpPr>
            <a:spLocks noGrp="1"/>
          </p:cNvSpPr>
          <p:nvPr>
            <p:ph idx="1"/>
          </p:nvPr>
        </p:nvSpPr>
        <p:spPr/>
        <p:txBody>
          <a:bodyPr>
            <a:normAutofit/>
          </a:bodyPr>
          <a:lstStyle/>
          <a:p>
            <a:r>
              <a:rPr lang="en-US" sz="3200" dirty="0"/>
              <a:t>What is travel writing?</a:t>
            </a:r>
          </a:p>
          <a:p>
            <a:r>
              <a:rPr lang="en-US" sz="3200" dirty="0"/>
              <a:t>Who is a travel writer?</a:t>
            </a:r>
          </a:p>
          <a:p>
            <a:r>
              <a:rPr lang="en-US" sz="3200" dirty="0"/>
              <a:t>What is the purpose of travel writing?</a:t>
            </a:r>
          </a:p>
          <a:p>
            <a:r>
              <a:rPr lang="en-US" sz="3200" dirty="0"/>
              <a:t>Who is the audience for travel writing?</a:t>
            </a:r>
          </a:p>
          <a:p>
            <a:r>
              <a:rPr lang="en-US" sz="3200" dirty="0"/>
              <a:t>What are the modes for travel writing?</a:t>
            </a:r>
          </a:p>
        </p:txBody>
      </p:sp>
    </p:spTree>
    <p:extLst>
      <p:ext uri="{BB962C8B-B14F-4D97-AF65-F5344CB8AC3E}">
        <p14:creationId xmlns:p14="http://schemas.microsoft.com/office/powerpoint/2010/main" val="1061118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14E3B-E5DF-4098-B7B0-2D6848E27A2D}"/>
              </a:ext>
            </a:extLst>
          </p:cNvPr>
          <p:cNvSpPr>
            <a:spLocks noGrp="1"/>
          </p:cNvSpPr>
          <p:nvPr>
            <p:ph type="title"/>
          </p:nvPr>
        </p:nvSpPr>
        <p:spPr/>
        <p:txBody>
          <a:bodyPr/>
          <a:lstStyle/>
          <a:p>
            <a:r>
              <a:rPr lang="en-US" dirty="0"/>
              <a:t>Travel writing as a grab bag of genres, styles, and voices</a:t>
            </a:r>
          </a:p>
        </p:txBody>
      </p:sp>
      <p:sp>
        <p:nvSpPr>
          <p:cNvPr id="3" name="Content Placeholder 2">
            <a:extLst>
              <a:ext uri="{FF2B5EF4-FFF2-40B4-BE49-F238E27FC236}">
                <a16:creationId xmlns:a16="http://schemas.microsoft.com/office/drawing/2014/main" id="{EAA73733-2946-4436-98AC-0D62B49D5CCF}"/>
              </a:ext>
            </a:extLst>
          </p:cNvPr>
          <p:cNvSpPr>
            <a:spLocks noGrp="1"/>
          </p:cNvSpPr>
          <p:nvPr>
            <p:ph idx="1"/>
          </p:nvPr>
        </p:nvSpPr>
        <p:spPr>
          <a:xfrm>
            <a:off x="1371600" y="1914525"/>
            <a:ext cx="9601200" cy="4362450"/>
          </a:xfrm>
        </p:spPr>
        <p:txBody>
          <a:bodyPr>
            <a:noAutofit/>
          </a:bodyPr>
          <a:lstStyle/>
          <a:p>
            <a:r>
              <a:rPr lang="en-US" sz="2400" dirty="0">
                <a:solidFill>
                  <a:schemeClr val="tx1"/>
                </a:solidFill>
              </a:rPr>
              <a:t>The travel book itself has a similar grab bag quality. It incorporates the </a:t>
            </a:r>
            <a:r>
              <a:rPr lang="en-US" sz="2400" dirty="0">
                <a:solidFill>
                  <a:schemeClr val="tx1"/>
                </a:solidFill>
                <a:hlinkClick r:id="rId2">
                  <a:extLst>
                    <a:ext uri="{A12FA001-AC4F-418D-AE19-62706E023703}">
                      <ahyp:hlinkClr xmlns:ahyp="http://schemas.microsoft.com/office/drawing/2018/hyperlinkcolor" val="tx"/>
                    </a:ext>
                  </a:extLst>
                </a:hlinkClick>
              </a:rPr>
              <a:t>characters</a:t>
            </a:r>
            <a:r>
              <a:rPr lang="en-US" sz="2400" dirty="0">
                <a:solidFill>
                  <a:schemeClr val="tx1"/>
                </a:solidFill>
              </a:rPr>
              <a:t> and </a:t>
            </a:r>
            <a:r>
              <a:rPr lang="en-US" sz="2400" dirty="0">
                <a:solidFill>
                  <a:schemeClr val="tx1"/>
                </a:solidFill>
                <a:hlinkClick r:id="rId3">
                  <a:extLst>
                    <a:ext uri="{A12FA001-AC4F-418D-AE19-62706E023703}">
                      <ahyp:hlinkClr xmlns:ahyp="http://schemas.microsoft.com/office/drawing/2018/hyperlinkcolor" val="tx"/>
                    </a:ext>
                  </a:extLst>
                </a:hlinkClick>
              </a:rPr>
              <a:t>plot</a:t>
            </a:r>
            <a:r>
              <a:rPr lang="en-US" sz="2400" dirty="0">
                <a:solidFill>
                  <a:schemeClr val="tx1"/>
                </a:solidFill>
              </a:rPr>
              <a:t> line of a novel, the </a:t>
            </a:r>
            <a:r>
              <a:rPr lang="en-US" sz="2400" dirty="0">
                <a:solidFill>
                  <a:schemeClr val="tx1"/>
                </a:solidFill>
                <a:hlinkClick r:id="rId4">
                  <a:extLst>
                    <a:ext uri="{A12FA001-AC4F-418D-AE19-62706E023703}">
                      <ahyp:hlinkClr xmlns:ahyp="http://schemas.microsoft.com/office/drawing/2018/hyperlinkcolor" val="tx"/>
                    </a:ext>
                  </a:extLst>
                </a:hlinkClick>
              </a:rPr>
              <a:t>descriptive</a:t>
            </a:r>
            <a:r>
              <a:rPr lang="en-US" sz="2400" dirty="0">
                <a:solidFill>
                  <a:schemeClr val="tx1"/>
                </a:solidFill>
              </a:rPr>
              <a:t> power of poetry, the substance of a history lesson, the discursiveness of an </a:t>
            </a:r>
            <a:r>
              <a:rPr lang="en-US" sz="2400" dirty="0">
                <a:solidFill>
                  <a:schemeClr val="tx1"/>
                </a:solidFill>
                <a:hlinkClick r:id="rId5">
                  <a:extLst>
                    <a:ext uri="{A12FA001-AC4F-418D-AE19-62706E023703}">
                      <ahyp:hlinkClr xmlns:ahyp="http://schemas.microsoft.com/office/drawing/2018/hyperlinkcolor" val="tx"/>
                    </a:ext>
                  </a:extLst>
                </a:hlinkClick>
              </a:rPr>
              <a:t>essay</a:t>
            </a:r>
            <a:r>
              <a:rPr lang="en-US" sz="2400" dirty="0">
                <a:solidFill>
                  <a:schemeClr val="tx1"/>
                </a:solidFill>
              </a:rPr>
              <a:t>, and the—often inadvertent—self-revelation of a </a:t>
            </a:r>
            <a:r>
              <a:rPr lang="en-US" sz="2400" dirty="0">
                <a:solidFill>
                  <a:schemeClr val="tx1"/>
                </a:solidFill>
                <a:hlinkClick r:id="rId6">
                  <a:extLst>
                    <a:ext uri="{A12FA001-AC4F-418D-AE19-62706E023703}">
                      <ahyp:hlinkClr xmlns:ahyp="http://schemas.microsoft.com/office/drawing/2018/hyperlinkcolor" val="tx"/>
                    </a:ext>
                  </a:extLst>
                </a:hlinkClick>
              </a:rPr>
              <a:t>memoir</a:t>
            </a:r>
            <a:r>
              <a:rPr lang="en-US" sz="2400" dirty="0">
                <a:solidFill>
                  <a:schemeClr val="tx1"/>
                </a:solidFill>
              </a:rPr>
              <a:t>. It revels in the particular while occasionally illuminating the universal. It colors and shapes and fills in gaps. Because it results from displacement, it is frequently funny. It takes readers for a spin (and shows them, usually, how lucky they are). It humanizes the alien. More often than not it celebrates the unsung. It uncovers truths that are stranger than fiction. It gives eyewitness proof of life’s infinite possibilities.“ </a:t>
            </a:r>
          </a:p>
          <a:p>
            <a:r>
              <a:rPr lang="en-US" sz="2400" dirty="0">
                <a:solidFill>
                  <a:schemeClr val="tx1"/>
                </a:solidFill>
              </a:rPr>
              <a:t>–Thomas Swick, "Not a Tourist." </a:t>
            </a:r>
            <a:r>
              <a:rPr lang="en-US" sz="2400" i="1" dirty="0">
                <a:solidFill>
                  <a:schemeClr val="tx1"/>
                </a:solidFill>
              </a:rPr>
              <a:t>The Wilson Quarterly</a:t>
            </a:r>
            <a:r>
              <a:rPr lang="en-US" sz="2400" dirty="0">
                <a:solidFill>
                  <a:schemeClr val="tx1"/>
                </a:solidFill>
              </a:rPr>
              <a:t>, Winter 2010</a:t>
            </a:r>
          </a:p>
        </p:txBody>
      </p:sp>
    </p:spTree>
    <p:extLst>
      <p:ext uri="{BB962C8B-B14F-4D97-AF65-F5344CB8AC3E}">
        <p14:creationId xmlns:p14="http://schemas.microsoft.com/office/powerpoint/2010/main" val="2183910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21A1C-0F7B-4BA7-8E2D-64EF4A93AAA1}"/>
              </a:ext>
            </a:extLst>
          </p:cNvPr>
          <p:cNvSpPr>
            <a:spLocks noGrp="1"/>
          </p:cNvSpPr>
          <p:nvPr>
            <p:ph type="title"/>
          </p:nvPr>
        </p:nvSpPr>
        <p:spPr/>
        <p:txBody>
          <a:bodyPr/>
          <a:lstStyle/>
          <a:p>
            <a:r>
              <a:rPr lang="en-US" dirty="0"/>
              <a:t>Inspiration for the title and description of our travel writing class</a:t>
            </a:r>
          </a:p>
        </p:txBody>
      </p:sp>
      <p:sp>
        <p:nvSpPr>
          <p:cNvPr id="3" name="Content Placeholder 2">
            <a:extLst>
              <a:ext uri="{FF2B5EF4-FFF2-40B4-BE49-F238E27FC236}">
                <a16:creationId xmlns:a16="http://schemas.microsoft.com/office/drawing/2014/main" id="{E918C9A4-ACD8-43C8-9B3E-84436FD73DD0}"/>
              </a:ext>
            </a:extLst>
          </p:cNvPr>
          <p:cNvSpPr>
            <a:spLocks noGrp="1"/>
          </p:cNvSpPr>
          <p:nvPr>
            <p:ph idx="1"/>
          </p:nvPr>
        </p:nvSpPr>
        <p:spPr/>
        <p:txBody>
          <a:bodyPr>
            <a:normAutofit/>
          </a:bodyPr>
          <a:lstStyle/>
          <a:p>
            <a:r>
              <a:rPr lang="en-US" dirty="0"/>
              <a:t>Jonathan </a:t>
            </a:r>
            <a:r>
              <a:rPr lang="en-US" dirty="0" err="1"/>
              <a:t>Raban</a:t>
            </a:r>
            <a:r>
              <a:rPr lang="en-US" dirty="0"/>
              <a:t> describes the travel book as ''a notoriously raffish open house where very different genres are likely to end up in the same bed. It accommodates the private diary, the essay, the short story, the prose poem, the rough note and polished table talk with indiscriminate hospitality. It freely mixes narrative and discursive writing.‘’</a:t>
            </a:r>
          </a:p>
          <a:p>
            <a:r>
              <a:rPr lang="en-US" dirty="0"/>
              <a:t> And that freedom, that heterogeneity, has always been one of its charms -- the freedom to slip and slide between autobiography. As a good trip provides moments in which to linger and reflect, so the travel writing at its best enjoys the liberty to wander, to muse and to let the writer's enthusiasms explode; even, perhaps, to stop for a while and put down roots. </a:t>
            </a:r>
          </a:p>
          <a:p>
            <a:endParaRPr lang="en-US" dirty="0"/>
          </a:p>
        </p:txBody>
      </p:sp>
    </p:spTree>
    <p:extLst>
      <p:ext uri="{BB962C8B-B14F-4D97-AF65-F5344CB8AC3E}">
        <p14:creationId xmlns:p14="http://schemas.microsoft.com/office/powerpoint/2010/main" val="3316762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85C0-364D-4C75-A173-A9C906126552}"/>
              </a:ext>
            </a:extLst>
          </p:cNvPr>
          <p:cNvSpPr>
            <a:spLocks noGrp="1"/>
          </p:cNvSpPr>
          <p:nvPr>
            <p:ph type="title"/>
          </p:nvPr>
        </p:nvSpPr>
        <p:spPr/>
        <p:txBody>
          <a:bodyPr/>
          <a:lstStyle/>
          <a:p>
            <a:r>
              <a:rPr lang="en-US" dirty="0"/>
              <a:t>Thoreau stayed home…</a:t>
            </a:r>
          </a:p>
        </p:txBody>
      </p:sp>
      <p:sp>
        <p:nvSpPr>
          <p:cNvPr id="3" name="Content Placeholder 2">
            <a:extLst>
              <a:ext uri="{FF2B5EF4-FFF2-40B4-BE49-F238E27FC236}">
                <a16:creationId xmlns:a16="http://schemas.microsoft.com/office/drawing/2014/main" id="{789000E0-47AC-462E-BC9F-4CD31B34A86F}"/>
              </a:ext>
            </a:extLst>
          </p:cNvPr>
          <p:cNvSpPr>
            <a:spLocks noGrp="1"/>
          </p:cNvSpPr>
          <p:nvPr>
            <p:ph idx="1"/>
          </p:nvPr>
        </p:nvSpPr>
        <p:spPr/>
        <p:txBody>
          <a:bodyPr/>
          <a:lstStyle/>
          <a:p>
            <a:pPr marL="0" indent="0" algn="ctr">
              <a:buNone/>
            </a:pPr>
            <a:r>
              <a:rPr lang="en-US" sz="4800" dirty="0"/>
              <a:t>"It's not worthwhile to go around the world to count the cats in Zanzibar.“</a:t>
            </a:r>
          </a:p>
          <a:p>
            <a:pPr marL="0" indent="0" algn="ctr">
              <a:buNone/>
            </a:pPr>
            <a:r>
              <a:rPr lang="en-US" sz="4800" dirty="0"/>
              <a:t>-- HENRY DAVID THOREAU</a:t>
            </a:r>
          </a:p>
          <a:p>
            <a:endParaRPr lang="en-US" dirty="0"/>
          </a:p>
        </p:txBody>
      </p:sp>
    </p:spTree>
    <p:extLst>
      <p:ext uri="{BB962C8B-B14F-4D97-AF65-F5344CB8AC3E}">
        <p14:creationId xmlns:p14="http://schemas.microsoft.com/office/powerpoint/2010/main" val="1251744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5EBE-4259-4E2C-A229-A0A882FFB382}"/>
              </a:ext>
            </a:extLst>
          </p:cNvPr>
          <p:cNvSpPr>
            <a:spLocks noGrp="1"/>
          </p:cNvSpPr>
          <p:nvPr>
            <p:ph type="title"/>
          </p:nvPr>
        </p:nvSpPr>
        <p:spPr/>
        <p:txBody>
          <a:bodyPr/>
          <a:lstStyle/>
          <a:p>
            <a:r>
              <a:rPr lang="en-US" dirty="0"/>
              <a:t>Create places…we can always find locations on a map</a:t>
            </a:r>
          </a:p>
        </p:txBody>
      </p:sp>
      <p:sp>
        <p:nvSpPr>
          <p:cNvPr id="3" name="Content Placeholder 2">
            <a:extLst>
              <a:ext uri="{FF2B5EF4-FFF2-40B4-BE49-F238E27FC236}">
                <a16:creationId xmlns:a16="http://schemas.microsoft.com/office/drawing/2014/main" id="{2B0BE915-C05E-494C-82D4-A55E95FF7005}"/>
              </a:ext>
            </a:extLst>
          </p:cNvPr>
          <p:cNvSpPr>
            <a:spLocks noGrp="1"/>
          </p:cNvSpPr>
          <p:nvPr>
            <p:ph idx="1"/>
          </p:nvPr>
        </p:nvSpPr>
        <p:spPr/>
        <p:txBody>
          <a:bodyPr>
            <a:normAutofit fontScale="92500" lnSpcReduction="20000"/>
          </a:bodyPr>
          <a:lstStyle/>
          <a:p>
            <a:r>
              <a:rPr lang="en-US" sz="4400" dirty="0"/>
              <a:t>A location can be found on a map. It is singular in name and geography. It feels limited, fact-oriented, and we can’t change it.</a:t>
            </a:r>
          </a:p>
          <a:p>
            <a:r>
              <a:rPr lang="en-US" sz="4400" dirty="0"/>
              <a:t>Place is open and borderless. It includes weather, housing, transportation and the writer’s interpretation of all of it.</a:t>
            </a:r>
          </a:p>
        </p:txBody>
      </p:sp>
    </p:spTree>
    <p:extLst>
      <p:ext uri="{BB962C8B-B14F-4D97-AF65-F5344CB8AC3E}">
        <p14:creationId xmlns:p14="http://schemas.microsoft.com/office/powerpoint/2010/main" val="3953561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0082-D021-4073-9790-4062A5A6FF14}"/>
              </a:ext>
            </a:extLst>
          </p:cNvPr>
          <p:cNvSpPr>
            <a:spLocks noGrp="1"/>
          </p:cNvSpPr>
          <p:nvPr>
            <p:ph type="title"/>
          </p:nvPr>
        </p:nvSpPr>
        <p:spPr/>
        <p:txBody>
          <a:bodyPr/>
          <a:lstStyle/>
          <a:p>
            <a:r>
              <a:rPr lang="en-US" dirty="0"/>
              <a:t>The Four Modes of Travel Writing</a:t>
            </a:r>
          </a:p>
        </p:txBody>
      </p:sp>
      <p:sp>
        <p:nvSpPr>
          <p:cNvPr id="3" name="Content Placeholder 2">
            <a:extLst>
              <a:ext uri="{FF2B5EF4-FFF2-40B4-BE49-F238E27FC236}">
                <a16:creationId xmlns:a16="http://schemas.microsoft.com/office/drawing/2014/main" id="{D88BCE15-5EF3-411C-BD12-1B14C63BE42C}"/>
              </a:ext>
            </a:extLst>
          </p:cNvPr>
          <p:cNvSpPr>
            <a:spLocks noGrp="1"/>
          </p:cNvSpPr>
          <p:nvPr>
            <p:ph idx="1"/>
          </p:nvPr>
        </p:nvSpPr>
        <p:spPr/>
        <p:txBody>
          <a:bodyPr>
            <a:normAutofit fontScale="92500" lnSpcReduction="20000"/>
          </a:bodyPr>
          <a:lstStyle/>
          <a:p>
            <a:r>
              <a:rPr lang="en-US" b="1" dirty="0"/>
              <a:t>The Diary: </a:t>
            </a:r>
            <a:r>
              <a:rPr lang="en-US" dirty="0"/>
              <a:t>intensely personal, meant for a single reader (the writer), does not need to adhere to rules of writing, completeness of content, or description of physical space</a:t>
            </a:r>
          </a:p>
          <a:p>
            <a:r>
              <a:rPr lang="en-US" b="1" dirty="0"/>
              <a:t>The Essay</a:t>
            </a:r>
            <a:r>
              <a:rPr lang="en-US" dirty="0"/>
              <a:t>: has an intent, purpose, (perhaps didactic) responsibility to portray the physical landscape in such a way that it reflects the overall subject of the essay. The writer has a “role”—journalist, advocate, judge. The voice may feel academic, and arriving at a theme and/or realization is not necessary</a:t>
            </a:r>
          </a:p>
          <a:p>
            <a:r>
              <a:rPr lang="en-US" b="1" dirty="0"/>
              <a:t>The Memoir: </a:t>
            </a:r>
            <a:r>
              <a:rPr lang="en-US" dirty="0"/>
              <a:t>first person voice, feels personal and direct may be present tense or past tense, it is always told through the lens of the writer, excursions and digressions examples are chosen to fit the purpose—understand—and believe--the message of the writer</a:t>
            </a:r>
          </a:p>
          <a:p>
            <a:r>
              <a:rPr lang="en-US" b="1" dirty="0"/>
              <a:t>The Narrative: </a:t>
            </a:r>
            <a:r>
              <a:rPr lang="en-US" dirty="0"/>
              <a:t>walks the line between fiction and non-fiction, it features a story structure, with less description but more action, and narration, emphasis on “characters” and events</a:t>
            </a:r>
          </a:p>
        </p:txBody>
      </p:sp>
    </p:spTree>
    <p:extLst>
      <p:ext uri="{BB962C8B-B14F-4D97-AF65-F5344CB8AC3E}">
        <p14:creationId xmlns:p14="http://schemas.microsoft.com/office/powerpoint/2010/main" val="2237468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EF64A-36E9-4C70-ADF7-5A69C7D281BC}"/>
              </a:ext>
            </a:extLst>
          </p:cNvPr>
          <p:cNvSpPr>
            <a:spLocks noGrp="1"/>
          </p:cNvSpPr>
          <p:nvPr>
            <p:ph type="title"/>
          </p:nvPr>
        </p:nvSpPr>
        <p:spPr/>
        <p:txBody>
          <a:bodyPr/>
          <a:lstStyle/>
          <a:p>
            <a:r>
              <a:rPr lang="en-US" dirty="0"/>
              <a:t>The Travel Diary</a:t>
            </a:r>
            <a:r>
              <a:rPr lang="en-US" sz="2400" dirty="0"/>
              <a:t>…(sometimes a letter or two)</a:t>
            </a:r>
          </a:p>
        </p:txBody>
      </p:sp>
      <p:sp>
        <p:nvSpPr>
          <p:cNvPr id="3" name="Content Placeholder 2">
            <a:extLst>
              <a:ext uri="{FF2B5EF4-FFF2-40B4-BE49-F238E27FC236}">
                <a16:creationId xmlns:a16="http://schemas.microsoft.com/office/drawing/2014/main" id="{64786CB3-5626-4C1C-921F-9A697128FBFF}"/>
              </a:ext>
            </a:extLst>
          </p:cNvPr>
          <p:cNvSpPr>
            <a:spLocks noGrp="1"/>
          </p:cNvSpPr>
          <p:nvPr>
            <p:ph idx="1"/>
          </p:nvPr>
        </p:nvSpPr>
        <p:spPr/>
        <p:txBody>
          <a:bodyPr>
            <a:normAutofit/>
          </a:bodyPr>
          <a:lstStyle/>
          <a:p>
            <a:r>
              <a:rPr lang="en-US" dirty="0"/>
              <a:t>“People who keep journals have life twice,” said author </a:t>
            </a:r>
            <a:r>
              <a:rPr lang="en-US" dirty="0" err="1"/>
              <a:t>Jessamyn</a:t>
            </a:r>
            <a:r>
              <a:rPr lang="en-US" dirty="0"/>
              <a:t> West</a:t>
            </a:r>
          </a:p>
          <a:p>
            <a:r>
              <a:rPr lang="en-US" dirty="0"/>
              <a:t> “Never discriminate, never omit” is one of the unstated rules of diary-keeping. The rule is perverse, because all writing is about control, and writing a diary is a way to control the day—to have, as it were, the last word. </a:t>
            </a:r>
          </a:p>
          <a:p>
            <a:r>
              <a:rPr lang="en-US" dirty="0"/>
              <a:t>In a diary, the trivial and inconsequential—the “woke up, got out of bed, dragged a comb across my head” pieces—are not trivial and inconsequential at all; they are defining features of the genre. </a:t>
            </a:r>
          </a:p>
          <a:p>
            <a:r>
              <a:rPr lang="en-US" dirty="0"/>
              <a:t>For a diarist, if nothing important happened, it’s extremely important to say so a diary is about discovering, recording, observing, A diary has one audience, the writer. Internalizes and comments. Always about a struggle known and unknown.</a:t>
            </a:r>
          </a:p>
          <a:p>
            <a:endParaRPr lang="en-US" dirty="0"/>
          </a:p>
        </p:txBody>
      </p:sp>
    </p:spTree>
    <p:extLst>
      <p:ext uri="{BB962C8B-B14F-4D97-AF65-F5344CB8AC3E}">
        <p14:creationId xmlns:p14="http://schemas.microsoft.com/office/powerpoint/2010/main" val="1477175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E240C-4DA7-4FD8-A2A6-EB421E01F049}"/>
              </a:ext>
            </a:extLst>
          </p:cNvPr>
          <p:cNvSpPr>
            <a:spLocks noGrp="1"/>
          </p:cNvSpPr>
          <p:nvPr>
            <p:ph type="title"/>
          </p:nvPr>
        </p:nvSpPr>
        <p:spPr/>
        <p:txBody>
          <a:bodyPr/>
          <a:lstStyle/>
          <a:p>
            <a:r>
              <a:rPr lang="en-US" dirty="0"/>
              <a:t>Captain Scott’s Diary for the 1912 Failed Journey to the South Pole</a:t>
            </a:r>
          </a:p>
        </p:txBody>
      </p:sp>
      <p:sp>
        <p:nvSpPr>
          <p:cNvPr id="3" name="Content Placeholder 2">
            <a:extLst>
              <a:ext uri="{FF2B5EF4-FFF2-40B4-BE49-F238E27FC236}">
                <a16:creationId xmlns:a16="http://schemas.microsoft.com/office/drawing/2014/main" id="{5AE8E80B-F49C-49F2-8A46-BA38ABDA5E94}"/>
              </a:ext>
            </a:extLst>
          </p:cNvPr>
          <p:cNvSpPr>
            <a:spLocks noGrp="1"/>
          </p:cNvSpPr>
          <p:nvPr>
            <p:ph idx="1"/>
          </p:nvPr>
        </p:nvSpPr>
        <p:spPr>
          <a:xfrm>
            <a:off x="1019175" y="2285999"/>
            <a:ext cx="10572750" cy="4029075"/>
          </a:xfrm>
        </p:spPr>
        <p:txBody>
          <a:bodyPr>
            <a:normAutofit fontScale="25000" lnSpcReduction="20000"/>
          </a:bodyPr>
          <a:lstStyle/>
          <a:p>
            <a:pPr marL="0" indent="0">
              <a:buNone/>
            </a:pPr>
            <a:r>
              <a:rPr lang="en-US" sz="5600" b="1" dirty="0">
                <a:latin typeface="Cambria" panose="02040503050406030204" pitchFamily="18" charset="0"/>
                <a:ea typeface="Cambria" panose="02040503050406030204" pitchFamily="18" charset="0"/>
              </a:rPr>
              <a:t>Friday, March 16 or Saturday 17</a:t>
            </a:r>
            <a:r>
              <a:rPr lang="en-US" sz="5600" dirty="0">
                <a:latin typeface="Cambria" panose="02040503050406030204" pitchFamily="18" charset="0"/>
                <a:ea typeface="Cambria" panose="02040503050406030204" pitchFamily="18" charset="0"/>
              </a:rPr>
              <a:t> - Lost track of dates, but think the last correct. Tragedy all along the line. At lunch, the day before yesterday, poor Titus Oates said he couldn't go on; he proposed we should leave him in his sleeping-bag. That we could not do, and we induced him to come on, on the afternoon march. In spite of its awful nature for him he struggled on and we made a few miles. At night he was worse and we knew the end had come.</a:t>
            </a:r>
          </a:p>
          <a:p>
            <a:pPr marL="0" indent="0">
              <a:buNone/>
            </a:pPr>
            <a:r>
              <a:rPr lang="en-US" sz="5600" dirty="0">
                <a:latin typeface="Cambria" panose="02040503050406030204" pitchFamily="18" charset="0"/>
                <a:ea typeface="Cambria" panose="02040503050406030204" pitchFamily="18" charset="0"/>
              </a:rPr>
              <a:t>Should this be found I want these facts recorded. Oates' last thoughts were of his Mother, but immediately before he took pride in thinking that his regiment would be pleased with the bold way in which he met his death. We can testify to his bravery. He has borne intense suffering for weeks without complaint, and to the very last was able and willing to discuss outside subjects. He did not - would not - give up hope till the very end. He was a brave soul. This was the end. He slept through the night before last, hoping not to wake; but he woke in the morning - yesterday. It was blowing a blizzard. He said, 'I am just going outside and may be some time.' He went out into the blizzard and we have not seen him since.</a:t>
            </a:r>
          </a:p>
          <a:p>
            <a:pPr marL="0" indent="0">
              <a:buNone/>
            </a:pPr>
            <a:r>
              <a:rPr lang="en-US" sz="5600" b="1" dirty="0">
                <a:latin typeface="Cambria" panose="02040503050406030204" pitchFamily="18" charset="0"/>
                <a:ea typeface="Cambria" panose="02040503050406030204" pitchFamily="18" charset="0"/>
              </a:rPr>
              <a:t>Wednesday, March 21</a:t>
            </a:r>
            <a:r>
              <a:rPr lang="en-US" sz="5600" dirty="0">
                <a:latin typeface="Cambria" panose="02040503050406030204" pitchFamily="18" charset="0"/>
                <a:ea typeface="Cambria" panose="02040503050406030204" pitchFamily="18" charset="0"/>
              </a:rPr>
              <a:t> - Got within 11 miles of depot Monday night; had to lay up all yesterday in severe blizzard. To-day forlorn hope, Wilson and Bowers going to depot for fuel.</a:t>
            </a:r>
          </a:p>
          <a:p>
            <a:pPr marL="0" indent="0">
              <a:buNone/>
            </a:pPr>
            <a:r>
              <a:rPr lang="en-US" sz="5600" b="1" dirty="0">
                <a:latin typeface="Cambria" panose="02040503050406030204" pitchFamily="18" charset="0"/>
                <a:ea typeface="Cambria" panose="02040503050406030204" pitchFamily="18" charset="0"/>
              </a:rPr>
              <a:t>Thursday, March 22 and 23</a:t>
            </a:r>
            <a:r>
              <a:rPr lang="en-US" sz="5600" dirty="0">
                <a:latin typeface="Cambria" panose="02040503050406030204" pitchFamily="18" charset="0"/>
                <a:ea typeface="Cambria" panose="02040503050406030204" pitchFamily="18" charset="0"/>
              </a:rPr>
              <a:t> - Blizzard bad as ever - Wilson and Bowers unable to start - to-morrow last chance - no fuel and only one or two of food left - must be near the end. Have decided it shall be natural - we shall march for the depot with or without our effects and die in our tracks.</a:t>
            </a:r>
          </a:p>
          <a:p>
            <a:pPr marL="0" indent="0">
              <a:buNone/>
            </a:pPr>
            <a:r>
              <a:rPr lang="en-US" sz="5600" b="1" dirty="0">
                <a:latin typeface="Cambria" panose="02040503050406030204" pitchFamily="18" charset="0"/>
                <a:ea typeface="Cambria" panose="02040503050406030204" pitchFamily="18" charset="0"/>
              </a:rPr>
              <a:t>Thursday, March 29</a:t>
            </a:r>
            <a:r>
              <a:rPr lang="en-US" sz="5600" dirty="0">
                <a:latin typeface="Cambria" panose="02040503050406030204" pitchFamily="18" charset="0"/>
                <a:ea typeface="Cambria" panose="02040503050406030204" pitchFamily="18" charset="0"/>
              </a:rPr>
              <a:t> - Since the 21st we have had a continuous gale from W.S.W. and S.W. We had fuel to make two cups of tea apiece and bare food for two days on the 20th. Every day we have been ready to start for our depot 11 miles away, but outside the door of the tent it remains a scene of whirling drift. I do not think we can hope for any better things now. We shall stick it out to the end, but we are getting weaker, of course, and the end cannot be far. It seems a pity, but I do not think I can write more.</a:t>
            </a:r>
          </a:p>
          <a:p>
            <a:pPr marL="0" indent="0">
              <a:buNone/>
            </a:pPr>
            <a:r>
              <a:rPr lang="en-US" sz="5600" dirty="0">
                <a:latin typeface="Cambria" panose="02040503050406030204" pitchFamily="18" charset="0"/>
                <a:ea typeface="Cambria" panose="02040503050406030204" pitchFamily="18" charset="0"/>
              </a:rPr>
              <a:t>For God's sake look after our people."</a:t>
            </a:r>
          </a:p>
          <a:p>
            <a:endParaRPr lang="en-US" dirty="0"/>
          </a:p>
        </p:txBody>
      </p:sp>
    </p:spTree>
    <p:extLst>
      <p:ext uri="{BB962C8B-B14F-4D97-AF65-F5344CB8AC3E}">
        <p14:creationId xmlns:p14="http://schemas.microsoft.com/office/powerpoint/2010/main" val="1149935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70325-89BA-4CC1-BE92-D6B0F6302614}"/>
              </a:ext>
            </a:extLst>
          </p:cNvPr>
          <p:cNvSpPr>
            <a:spLocks noGrp="1"/>
          </p:cNvSpPr>
          <p:nvPr>
            <p:ph type="title"/>
          </p:nvPr>
        </p:nvSpPr>
        <p:spPr/>
        <p:txBody>
          <a:bodyPr/>
          <a:lstStyle/>
          <a:p>
            <a:r>
              <a:rPr lang="en-US" dirty="0"/>
              <a:t>Elements of the Travel Essay</a:t>
            </a:r>
          </a:p>
        </p:txBody>
      </p:sp>
      <p:sp>
        <p:nvSpPr>
          <p:cNvPr id="3" name="Content Placeholder 2">
            <a:extLst>
              <a:ext uri="{FF2B5EF4-FFF2-40B4-BE49-F238E27FC236}">
                <a16:creationId xmlns:a16="http://schemas.microsoft.com/office/drawing/2014/main" id="{ECC18789-B076-4694-9611-1F0241D5EFBE}"/>
              </a:ext>
            </a:extLst>
          </p:cNvPr>
          <p:cNvSpPr>
            <a:spLocks noGrp="1"/>
          </p:cNvSpPr>
          <p:nvPr>
            <p:ph idx="1"/>
          </p:nvPr>
        </p:nvSpPr>
        <p:spPr/>
        <p:txBody>
          <a:bodyPr>
            <a:normAutofit/>
          </a:bodyPr>
          <a:lstStyle/>
          <a:p>
            <a:r>
              <a:rPr lang="en-US" dirty="0"/>
              <a:t>Purposes can be to entertain, instruct, inform, explain, advocate, judge</a:t>
            </a:r>
          </a:p>
          <a:p>
            <a:pPr lvl="0"/>
            <a:r>
              <a:rPr lang="en-US" dirty="0"/>
              <a:t>Should purposefully select and include local customs, traditions, places of interest, local history, and culture to fit the determined audience</a:t>
            </a:r>
          </a:p>
          <a:p>
            <a:pPr lvl="0"/>
            <a:r>
              <a:rPr lang="en-US" dirty="0"/>
              <a:t>Include examples that illustrate “place”: harrowing adventures, meet and greet with locals, provide prices, transportation options, “not to be missed” excursions and entertainment</a:t>
            </a:r>
          </a:p>
          <a:p>
            <a:r>
              <a:rPr lang="en-US" dirty="0"/>
              <a:t>Writer’s role is determined (see purposes)</a:t>
            </a:r>
          </a:p>
          <a:p>
            <a:r>
              <a:rPr lang="en-US" dirty="0"/>
              <a:t>Reader matches purpose and writer</a:t>
            </a:r>
          </a:p>
          <a:p>
            <a:r>
              <a:rPr lang="en-US" dirty="0"/>
              <a:t>Place is unforgettable in descriptions</a:t>
            </a:r>
          </a:p>
        </p:txBody>
      </p:sp>
    </p:spTree>
    <p:extLst>
      <p:ext uri="{BB962C8B-B14F-4D97-AF65-F5344CB8AC3E}">
        <p14:creationId xmlns:p14="http://schemas.microsoft.com/office/powerpoint/2010/main" val="2496528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8F744-F54D-4BDF-999D-5B77F0A58BA6}"/>
              </a:ext>
            </a:extLst>
          </p:cNvPr>
          <p:cNvSpPr>
            <a:spLocks noGrp="1"/>
          </p:cNvSpPr>
          <p:nvPr>
            <p:ph type="title"/>
          </p:nvPr>
        </p:nvSpPr>
        <p:spPr/>
        <p:txBody>
          <a:bodyPr/>
          <a:lstStyle/>
          <a:p>
            <a:r>
              <a:rPr lang="en-US" dirty="0"/>
              <a:t>Edward Abbey’s Essay on Desert Solitude</a:t>
            </a:r>
          </a:p>
        </p:txBody>
      </p:sp>
      <p:sp>
        <p:nvSpPr>
          <p:cNvPr id="3" name="Content Placeholder 2">
            <a:extLst>
              <a:ext uri="{FF2B5EF4-FFF2-40B4-BE49-F238E27FC236}">
                <a16:creationId xmlns:a16="http://schemas.microsoft.com/office/drawing/2014/main" id="{0980D71B-2520-472C-A699-356F37BA5FE6}"/>
              </a:ext>
            </a:extLst>
          </p:cNvPr>
          <p:cNvSpPr>
            <a:spLocks noGrp="1"/>
          </p:cNvSpPr>
          <p:nvPr>
            <p:ph idx="1"/>
          </p:nvPr>
        </p:nvSpPr>
        <p:spPr/>
        <p:txBody>
          <a:bodyPr>
            <a:normAutofit fontScale="92500" lnSpcReduction="10000"/>
          </a:bodyPr>
          <a:lstStyle/>
          <a:p>
            <a:pPr marL="0" indent="0">
              <a:buNone/>
            </a:pPr>
            <a:r>
              <a:rPr lang="en-US" dirty="0"/>
              <a:t>…In the first place you can’t see anything from a car; you’ve got to get out of the goddamned contraption and walk, better yet crawl, on hands and knees, over the sandstone and through the </a:t>
            </a:r>
            <a:r>
              <a:rPr lang="en-US" dirty="0" err="1"/>
              <a:t>thornbush</a:t>
            </a:r>
            <a:r>
              <a:rPr lang="en-US" dirty="0"/>
              <a:t> and cactus. When traces of blood begin to mark your trail, you’ll begin to see something, maybe. Probably not. In the second place, most of what I write about in this book is already gone or is going under face. This is not a travel guide but an elegy. A memorial. You’re holding a tombstone in your hands. A bloody rock. Don’t drop it on your foot—throw it at something big and glassy. What do you have to lose?</a:t>
            </a:r>
          </a:p>
          <a:p>
            <a:pPr marL="0" indent="0" fontAlgn="base">
              <a:buNone/>
            </a:pPr>
            <a:r>
              <a:rPr lang="en-US" dirty="0"/>
              <a:t>…These are natural arches, holes in the rock, windows in stone, no two alike, as varied in form as in dimension … formed through hundreds of thousands of years by the weathering of the huge sandstone walls, or fins, in which they are found. Not the work of a cosmic hand, nor sculptured by sand-bearing winds, as many people prefer to believe, the arches came into being and continue to come into being through the modest wedging action of rainwater, melting snow, frost, and ice, aided by gravity…</a:t>
            </a:r>
          </a:p>
          <a:p>
            <a:pPr marL="0" indent="0">
              <a:buNone/>
            </a:pPr>
            <a:endParaRPr lang="en-US" dirty="0"/>
          </a:p>
        </p:txBody>
      </p:sp>
    </p:spTree>
    <p:extLst>
      <p:ext uri="{BB962C8B-B14F-4D97-AF65-F5344CB8AC3E}">
        <p14:creationId xmlns:p14="http://schemas.microsoft.com/office/powerpoint/2010/main" val="2029703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3019D-021D-408E-A2E2-A2153238C184}"/>
              </a:ext>
            </a:extLst>
          </p:cNvPr>
          <p:cNvSpPr>
            <a:spLocks noGrp="1"/>
          </p:cNvSpPr>
          <p:nvPr>
            <p:ph type="title"/>
          </p:nvPr>
        </p:nvSpPr>
        <p:spPr/>
        <p:txBody>
          <a:bodyPr/>
          <a:lstStyle/>
          <a:p>
            <a:r>
              <a:rPr lang="en-US" dirty="0"/>
              <a:t>Elements of the Travel Memoir, also known as the Travelogue</a:t>
            </a:r>
          </a:p>
        </p:txBody>
      </p:sp>
      <p:sp>
        <p:nvSpPr>
          <p:cNvPr id="3" name="Content Placeholder 2">
            <a:extLst>
              <a:ext uri="{FF2B5EF4-FFF2-40B4-BE49-F238E27FC236}">
                <a16:creationId xmlns:a16="http://schemas.microsoft.com/office/drawing/2014/main" id="{CCC0137A-7B54-4FC5-BA54-6C8CB010DDD9}"/>
              </a:ext>
            </a:extLst>
          </p:cNvPr>
          <p:cNvSpPr>
            <a:spLocks noGrp="1"/>
          </p:cNvSpPr>
          <p:nvPr>
            <p:ph idx="1"/>
          </p:nvPr>
        </p:nvSpPr>
        <p:spPr/>
        <p:txBody>
          <a:bodyPr/>
          <a:lstStyle/>
          <a:p>
            <a:r>
              <a:rPr lang="en-US" dirty="0"/>
              <a:t>Writer carefully selects events and subjects that support the intent of revealing memories and making meaning</a:t>
            </a:r>
          </a:p>
          <a:p>
            <a:r>
              <a:rPr lang="en-US" dirty="0"/>
              <a:t>Everything is described all told through a narrow and deep eye</a:t>
            </a:r>
          </a:p>
          <a:p>
            <a:r>
              <a:rPr lang="en-US" dirty="0"/>
              <a:t>First person voice feels personal and direct may be present tense or past tense</a:t>
            </a:r>
          </a:p>
          <a:p>
            <a:r>
              <a:rPr lang="en-US" dirty="0"/>
              <a:t>The Writer uses both internal dialogue and direct appeals to the reader </a:t>
            </a:r>
          </a:p>
          <a:p>
            <a:r>
              <a:rPr lang="en-US" dirty="0"/>
              <a:t>It is always told through the lens of the writer’s perspectives</a:t>
            </a:r>
          </a:p>
          <a:p>
            <a:r>
              <a:rPr lang="en-US" dirty="0"/>
              <a:t>The Writer uses excursions and digressions as examples to create an “Ah Ha</a:t>
            </a:r>
            <a:r>
              <a:rPr lang="en-US"/>
              <a:t>” moment.</a:t>
            </a:r>
            <a:endParaRPr lang="en-US" dirty="0"/>
          </a:p>
          <a:p>
            <a:endParaRPr lang="en-US" dirty="0"/>
          </a:p>
          <a:p>
            <a:endParaRPr lang="en-US" dirty="0"/>
          </a:p>
        </p:txBody>
      </p:sp>
    </p:spTree>
    <p:extLst>
      <p:ext uri="{BB962C8B-B14F-4D97-AF65-F5344CB8AC3E}">
        <p14:creationId xmlns:p14="http://schemas.microsoft.com/office/powerpoint/2010/main" val="1836238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50623-2766-4366-AE6E-F1590F2C44F5}"/>
              </a:ext>
            </a:extLst>
          </p:cNvPr>
          <p:cNvSpPr>
            <a:spLocks noGrp="1"/>
          </p:cNvSpPr>
          <p:nvPr>
            <p:ph type="title"/>
          </p:nvPr>
        </p:nvSpPr>
        <p:spPr/>
        <p:txBody>
          <a:bodyPr/>
          <a:lstStyle/>
          <a:p>
            <a:r>
              <a:rPr lang="en-US" dirty="0"/>
              <a:t>Alice Steinbach’s Memoir on Finding Herself in Paris</a:t>
            </a:r>
          </a:p>
        </p:txBody>
      </p:sp>
      <p:sp>
        <p:nvSpPr>
          <p:cNvPr id="3" name="Content Placeholder 2">
            <a:extLst>
              <a:ext uri="{FF2B5EF4-FFF2-40B4-BE49-F238E27FC236}">
                <a16:creationId xmlns:a16="http://schemas.microsoft.com/office/drawing/2014/main" id="{27A8C507-64B1-44AB-A7CD-768407A0E05A}"/>
              </a:ext>
            </a:extLst>
          </p:cNvPr>
          <p:cNvSpPr>
            <a:spLocks noGrp="1"/>
          </p:cNvSpPr>
          <p:nvPr>
            <p:ph idx="1"/>
          </p:nvPr>
        </p:nvSpPr>
        <p:spPr>
          <a:xfrm>
            <a:off x="1219199" y="2285999"/>
            <a:ext cx="9896475" cy="4067175"/>
          </a:xfrm>
        </p:spPr>
        <p:txBody>
          <a:bodyPr>
            <a:normAutofit fontScale="77500" lnSpcReduction="20000"/>
          </a:bodyPr>
          <a:lstStyle/>
          <a:p>
            <a:pPr marL="0" indent="0">
              <a:buNone/>
            </a:pPr>
            <a:r>
              <a:rPr lang="en-US" sz="2600" dirty="0"/>
              <a:t>Outside, the shopkeepers were washing down the narrow sidewalk. In the air I could smell bread baking. I headed for a café I’d seen on the rue Bonaparte. I stopped on the way to buy a </a:t>
            </a:r>
            <a:r>
              <a:rPr lang="en-US" sz="2600" i="1" dirty="0"/>
              <a:t>Herald Tribune</a:t>
            </a:r>
            <a:r>
              <a:rPr lang="en-US" sz="2600" dirty="0"/>
              <a:t> at a news stand where a large gray sat grooming himself on a stack of </a:t>
            </a:r>
            <a:r>
              <a:rPr lang="en-US" sz="2600" i="1" dirty="0"/>
              <a:t>Le Monde</a:t>
            </a:r>
            <a:r>
              <a:rPr lang="en-US" sz="2600" dirty="0"/>
              <a:t> newspapers. Timidly, I touched the cat’s head. “His name is Jacques,” the elderly proprietor said proudly, “and he is very friendly.” I scratched Jacques under the chin, he immediately began drooling. After that, my first stop every morning was to see Jacques and, as I came to call his owner, Monsieur Jacques. </a:t>
            </a:r>
          </a:p>
          <a:p>
            <a:pPr marL="0" indent="0">
              <a:buNone/>
            </a:pPr>
            <a:r>
              <a:rPr lang="en-US" sz="2600" dirty="0"/>
              <a:t>By 10:30 I was seated at a neighborhood café near the rue Saint-Benoit, reading the paper, sipping café-au-lait and wondering. </a:t>
            </a:r>
            <a:r>
              <a:rPr lang="en-US" sz="2600" i="1" dirty="0"/>
              <a:t>Is this really happening? Am I really in Paris? Do I really not have to go to the office or write a column or go to the supermarket?</a:t>
            </a:r>
            <a:r>
              <a:rPr lang="en-US" sz="2600" dirty="0"/>
              <a:t> </a:t>
            </a:r>
          </a:p>
          <a:p>
            <a:pPr marL="0" indent="0">
              <a:buNone/>
            </a:pPr>
            <a:r>
              <a:rPr lang="en-US" sz="2600" dirty="0"/>
              <a:t>As if to answer my questions, a tall man wearing a tuxedo and a beret walked by, pushing before him a perambulator. In it I could see an accordion, and behind that a puppy and a cat. I turned to my waiter who answered my question before I even asked it. “Madame, he is on his way to the place Saint-Germain-des-Pres to perform for the tourists.” </a:t>
            </a:r>
          </a:p>
          <a:p>
            <a:pPr marL="0" indent="0">
              <a:buNone/>
            </a:pPr>
            <a:r>
              <a:rPr lang="en-US" sz="2600" i="1" dirty="0"/>
              <a:t>Yes, I thought, I really am in Paris. </a:t>
            </a:r>
            <a:r>
              <a:rPr lang="en-US" sz="2600" dirty="0"/>
              <a:t> </a:t>
            </a:r>
          </a:p>
          <a:p>
            <a:pPr marL="0" indent="0">
              <a:buNone/>
            </a:pPr>
            <a:endParaRPr lang="en-US" dirty="0"/>
          </a:p>
        </p:txBody>
      </p:sp>
    </p:spTree>
    <p:extLst>
      <p:ext uri="{BB962C8B-B14F-4D97-AF65-F5344CB8AC3E}">
        <p14:creationId xmlns:p14="http://schemas.microsoft.com/office/powerpoint/2010/main" val="2165899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EF4E3-9C04-47B1-AD28-42607A29B32B}"/>
              </a:ext>
            </a:extLst>
          </p:cNvPr>
          <p:cNvSpPr>
            <a:spLocks noGrp="1"/>
          </p:cNvSpPr>
          <p:nvPr>
            <p:ph type="title"/>
          </p:nvPr>
        </p:nvSpPr>
        <p:spPr/>
        <p:txBody>
          <a:bodyPr>
            <a:noAutofit/>
          </a:bodyPr>
          <a:lstStyle/>
          <a:p>
            <a:r>
              <a:rPr lang="en-US" sz="5400" dirty="0"/>
              <a:t>Elements of the Travel Narrative</a:t>
            </a:r>
          </a:p>
        </p:txBody>
      </p:sp>
      <p:sp>
        <p:nvSpPr>
          <p:cNvPr id="3" name="Content Placeholder 2">
            <a:extLst>
              <a:ext uri="{FF2B5EF4-FFF2-40B4-BE49-F238E27FC236}">
                <a16:creationId xmlns:a16="http://schemas.microsoft.com/office/drawing/2014/main" id="{8AA52E2A-B541-462F-827D-7A4FD526644E}"/>
              </a:ext>
            </a:extLst>
          </p:cNvPr>
          <p:cNvSpPr>
            <a:spLocks noGrp="1"/>
          </p:cNvSpPr>
          <p:nvPr>
            <p:ph idx="1"/>
          </p:nvPr>
        </p:nvSpPr>
        <p:spPr>
          <a:xfrm>
            <a:off x="1371600" y="2286000"/>
            <a:ext cx="9601200" cy="3886200"/>
          </a:xfrm>
        </p:spPr>
        <p:txBody>
          <a:bodyPr>
            <a:normAutofit fontScale="85000" lnSpcReduction="10000"/>
          </a:bodyPr>
          <a:lstStyle/>
          <a:p>
            <a:pPr marL="0" indent="0">
              <a:buNone/>
            </a:pPr>
            <a:br>
              <a:rPr lang="en-US" dirty="0"/>
            </a:br>
            <a:r>
              <a:rPr lang="en-US" sz="2600" dirty="0"/>
              <a:t>The travel writer recounts a moment or several linked events using dialogue, conflict, and characterization to tell the story</a:t>
            </a:r>
            <a:br>
              <a:rPr lang="en-US" sz="2600" dirty="0"/>
            </a:br>
            <a:br>
              <a:rPr lang="en-US" sz="2600" dirty="0"/>
            </a:br>
            <a:r>
              <a:rPr lang="en-US" sz="2600" dirty="0"/>
              <a:t>The travel writer can be a part of the narrative or can be the observer telling the story. </a:t>
            </a:r>
            <a:br>
              <a:rPr lang="en-US" sz="2600" dirty="0"/>
            </a:br>
            <a:br>
              <a:rPr lang="en-US" sz="2600" dirty="0"/>
            </a:br>
            <a:r>
              <a:rPr lang="en-US" sz="2600" dirty="0"/>
              <a:t>The travel writer chooses to include stylistic devices such as imagery, figurative language, and description—usually the choice is indicative of individual style </a:t>
            </a:r>
            <a:br>
              <a:rPr lang="en-US" sz="2600" dirty="0"/>
            </a:br>
            <a:br>
              <a:rPr lang="en-US" sz="2600" dirty="0"/>
            </a:br>
            <a:r>
              <a:rPr lang="en-US" sz="2600" dirty="0"/>
              <a:t>The travel writer controls the “place” (as opposed to location) including weather, housing, and transportation as they enhance the narrative and movement. </a:t>
            </a:r>
          </a:p>
          <a:p>
            <a:pPr marL="0" indent="0">
              <a:buNone/>
            </a:pPr>
            <a:r>
              <a:rPr lang="en-US" sz="2600" dirty="0"/>
              <a:t>Travel narratives often lead to a full-length book as events propel the narrative.  </a:t>
            </a:r>
          </a:p>
          <a:p>
            <a:endParaRPr lang="en-US" dirty="0"/>
          </a:p>
        </p:txBody>
      </p:sp>
    </p:spTree>
    <p:extLst>
      <p:ext uri="{BB962C8B-B14F-4D97-AF65-F5344CB8AC3E}">
        <p14:creationId xmlns:p14="http://schemas.microsoft.com/office/powerpoint/2010/main" val="2985067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6F6D5-546A-40E1-B6A2-F5CB1396A862}"/>
              </a:ext>
            </a:extLst>
          </p:cNvPr>
          <p:cNvSpPr>
            <a:spLocks noGrp="1"/>
          </p:cNvSpPr>
          <p:nvPr>
            <p:ph type="title"/>
          </p:nvPr>
        </p:nvSpPr>
        <p:spPr>
          <a:xfrm>
            <a:off x="1152524" y="685800"/>
            <a:ext cx="9601200" cy="1485900"/>
          </a:xfrm>
        </p:spPr>
        <p:txBody>
          <a:bodyPr/>
          <a:lstStyle/>
          <a:p>
            <a:r>
              <a:rPr lang="en-US" dirty="0"/>
              <a:t>Susan </a:t>
            </a:r>
            <a:r>
              <a:rPr lang="en-US" dirty="0" err="1"/>
              <a:t>Orlean’s</a:t>
            </a:r>
            <a:r>
              <a:rPr lang="en-US" dirty="0"/>
              <a:t> Narrative on Keiko, the Free Willy Whale</a:t>
            </a:r>
          </a:p>
        </p:txBody>
      </p:sp>
      <p:sp>
        <p:nvSpPr>
          <p:cNvPr id="3" name="Content Placeholder 2">
            <a:extLst>
              <a:ext uri="{FF2B5EF4-FFF2-40B4-BE49-F238E27FC236}">
                <a16:creationId xmlns:a16="http://schemas.microsoft.com/office/drawing/2014/main" id="{BCD3C89F-52B9-460E-A46D-7D334DD54A1F}"/>
              </a:ext>
            </a:extLst>
          </p:cNvPr>
          <p:cNvSpPr>
            <a:spLocks noGrp="1"/>
          </p:cNvSpPr>
          <p:nvPr>
            <p:ph idx="1"/>
          </p:nvPr>
        </p:nvSpPr>
        <p:spPr>
          <a:xfrm>
            <a:off x="1142999" y="2438399"/>
            <a:ext cx="9972675" cy="4029075"/>
          </a:xfrm>
        </p:spPr>
        <p:txBody>
          <a:bodyPr>
            <a:normAutofit fontScale="70000" lnSpcReduction="20000"/>
          </a:bodyPr>
          <a:lstStyle/>
          <a:p>
            <a:pPr marL="0" indent="0">
              <a:buNone/>
            </a:pPr>
            <a:r>
              <a:rPr lang="en-US" dirty="0"/>
              <a:t>“</a:t>
            </a:r>
            <a:r>
              <a:rPr lang="en-US" sz="2600" dirty="0"/>
              <a:t>Willy! Free Willy!”</a:t>
            </a:r>
          </a:p>
          <a:p>
            <a:pPr marL="0" indent="0">
              <a:buNone/>
            </a:pPr>
            <a:r>
              <a:rPr lang="en-US" sz="2600" dirty="0"/>
              <a:t>“Oh, Keiko!” the others said, pushing up to the window, yanking each other’s sleeves and gawking at nothing but the empty inlet, the glassy water, the blank, looming cliffs. “Keiko! Oh, yeah! Oh, wow!”</a:t>
            </a:r>
          </a:p>
          <a:p>
            <a:pPr marL="0" indent="0">
              <a:buNone/>
            </a:pPr>
            <a:r>
              <a:rPr lang="en-US" sz="2600" dirty="0"/>
              <a:t>The whale was gone, of course; he left in early July, after taking a watery journey with his human overseers to look at other whales — his kin, if not his kith — who had stopped near the Westman Islands for a midsummer feast. Keiko had seen wild whales before, having originally been one himself, and he had been reintroduced to them two years ago, after twenty years of captivity. He watched the visiting whales from a shy distance at first and a bolder one later, but he always returned to the boat that had led him out to open water. Back at his private pen in the harbor, an international staff of humans would massage his fin, scratch his tongue, and compose press releases detailing his experiences at sea. This July, however, Keiko ventured closer to the whales than ever, and then followed them when they headed off past Lousy Bank, past the Faeroe Islands, onward to — well, honestly, who knows? Whales keep their own counsel. The truth about them is that they come and go, and you can’t really know where they’ve gone — unless you’ve already fished them out of the water, drilled holes in their dorsal fins, and hung radio tags on them. Only a madman would suggest that drilling a hole in a whale’s dorsal fin is easy. This is why no one is sure where the creatures that visit Iceland every summer spend the winter — and where, presumably, they were heading late in July.</a:t>
            </a:r>
          </a:p>
          <a:p>
            <a:pPr marL="0" indent="0">
              <a:buNone/>
            </a:pPr>
            <a:endParaRPr lang="en-US" dirty="0"/>
          </a:p>
        </p:txBody>
      </p:sp>
    </p:spTree>
    <p:extLst>
      <p:ext uri="{BB962C8B-B14F-4D97-AF65-F5344CB8AC3E}">
        <p14:creationId xmlns:p14="http://schemas.microsoft.com/office/powerpoint/2010/main" val="3257998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D8FE5-35F0-44F5-A2FE-78381912C5DC}"/>
              </a:ext>
            </a:extLst>
          </p:cNvPr>
          <p:cNvSpPr>
            <a:spLocks noGrp="1"/>
          </p:cNvSpPr>
          <p:nvPr>
            <p:ph type="title"/>
          </p:nvPr>
        </p:nvSpPr>
        <p:spPr/>
        <p:txBody>
          <a:bodyPr/>
          <a:lstStyle/>
          <a:p>
            <a:r>
              <a:rPr lang="en-US" dirty="0"/>
              <a:t>Paul </a:t>
            </a:r>
            <a:r>
              <a:rPr lang="en-US" dirty="0" err="1"/>
              <a:t>Thoreux</a:t>
            </a:r>
            <a:r>
              <a:rPr lang="en-US" dirty="0"/>
              <a:t> on blogging</a:t>
            </a:r>
          </a:p>
        </p:txBody>
      </p:sp>
      <p:sp>
        <p:nvSpPr>
          <p:cNvPr id="3" name="Content Placeholder 2">
            <a:extLst>
              <a:ext uri="{FF2B5EF4-FFF2-40B4-BE49-F238E27FC236}">
                <a16:creationId xmlns:a16="http://schemas.microsoft.com/office/drawing/2014/main" id="{50C0289A-D4FE-4F33-9033-91069334DDA8}"/>
              </a:ext>
            </a:extLst>
          </p:cNvPr>
          <p:cNvSpPr>
            <a:spLocks noGrp="1"/>
          </p:cNvSpPr>
          <p:nvPr>
            <p:ph idx="1"/>
          </p:nvPr>
        </p:nvSpPr>
        <p:spPr/>
        <p:txBody>
          <a:bodyPr/>
          <a:lstStyle/>
          <a:p>
            <a:r>
              <a:rPr lang="en-US" dirty="0"/>
              <a:t>I loathe blogs when I look at them. Blogs look to me illiterate, they look hasty, like someone babbling. To me writing is a considered act. It's something which is a great labor of thought and consideration. A blog doesn't seem to have any literary merit at all. It's a chatty account of things that have happened to that particular person.</a:t>
            </a:r>
          </a:p>
          <a:p>
            <a:endParaRPr lang="en-US" dirty="0"/>
          </a:p>
          <a:p>
            <a:r>
              <a:rPr lang="en-US" dirty="0"/>
              <a:t>Oh well. </a:t>
            </a:r>
          </a:p>
          <a:p>
            <a:r>
              <a:rPr lang="en-US" dirty="0"/>
              <a:t>www.Lesleyklenkauthor.com The travel section is my favorite…of course!</a:t>
            </a:r>
          </a:p>
        </p:txBody>
      </p:sp>
    </p:spTree>
    <p:extLst>
      <p:ext uri="{BB962C8B-B14F-4D97-AF65-F5344CB8AC3E}">
        <p14:creationId xmlns:p14="http://schemas.microsoft.com/office/powerpoint/2010/main" val="658399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93EBC-CCED-4064-8C81-1C888CE2FA23}"/>
              </a:ext>
            </a:extLst>
          </p:cNvPr>
          <p:cNvSpPr>
            <a:spLocks noGrp="1"/>
          </p:cNvSpPr>
          <p:nvPr>
            <p:ph type="title"/>
          </p:nvPr>
        </p:nvSpPr>
        <p:spPr/>
        <p:txBody>
          <a:bodyPr/>
          <a:lstStyle/>
          <a:p>
            <a:r>
              <a:rPr lang="en-US" dirty="0"/>
              <a:t>Sensory Details in Travel Writing</a:t>
            </a:r>
          </a:p>
        </p:txBody>
      </p:sp>
      <p:sp>
        <p:nvSpPr>
          <p:cNvPr id="3" name="Content Placeholder 2">
            <a:extLst>
              <a:ext uri="{FF2B5EF4-FFF2-40B4-BE49-F238E27FC236}">
                <a16:creationId xmlns:a16="http://schemas.microsoft.com/office/drawing/2014/main" id="{6151AFB7-A649-4E99-A0FC-2690D263D5A1}"/>
              </a:ext>
            </a:extLst>
          </p:cNvPr>
          <p:cNvSpPr>
            <a:spLocks noGrp="1"/>
          </p:cNvSpPr>
          <p:nvPr>
            <p:ph idx="1"/>
          </p:nvPr>
        </p:nvSpPr>
        <p:spPr>
          <a:xfrm>
            <a:off x="1371600" y="1952625"/>
            <a:ext cx="9601200" cy="3914775"/>
          </a:xfrm>
        </p:spPr>
        <p:txBody>
          <a:bodyPr>
            <a:noAutofit/>
          </a:bodyPr>
          <a:lstStyle/>
          <a:p>
            <a:r>
              <a:rPr lang="en-US" sz="2400" b="1" dirty="0"/>
              <a:t>VISUAL  </a:t>
            </a:r>
            <a:r>
              <a:rPr lang="en-US" sz="2400" dirty="0"/>
              <a:t>describes</a:t>
            </a:r>
            <a:r>
              <a:rPr lang="en-US" sz="2400" b="1" dirty="0"/>
              <a:t> </a:t>
            </a:r>
            <a:r>
              <a:rPr lang="en-US" sz="2400" dirty="0"/>
              <a:t>colors, shape, appearance. Use “meaty words” for best impact. </a:t>
            </a:r>
          </a:p>
          <a:p>
            <a:r>
              <a:rPr lang="en-US" sz="2400" b="1" dirty="0"/>
              <a:t>TOUCH </a:t>
            </a:r>
            <a:r>
              <a:rPr lang="en-US" sz="2400" dirty="0"/>
              <a:t>describe textures. Use words to describe feelings and abstract concepts.</a:t>
            </a:r>
            <a:r>
              <a:rPr lang="en-US" sz="2400" i="1" dirty="0"/>
              <a:t> </a:t>
            </a:r>
            <a:endParaRPr lang="en-US" sz="2400" dirty="0"/>
          </a:p>
          <a:p>
            <a:r>
              <a:rPr lang="en-US" sz="2400" b="1" dirty="0"/>
              <a:t>AUDITORY </a:t>
            </a:r>
            <a:r>
              <a:rPr lang="en-US" sz="2400" dirty="0"/>
              <a:t>describe sounds. Use onomatopoeic words that mimic the object itself. </a:t>
            </a:r>
          </a:p>
          <a:p>
            <a:r>
              <a:rPr lang="en-US" sz="2400" b="1" dirty="0"/>
              <a:t>TASTE </a:t>
            </a:r>
            <a:r>
              <a:rPr lang="en-US" sz="2400" dirty="0"/>
              <a:t>describes emotions. Use words to show bitter, fear, sweet, salty </a:t>
            </a:r>
          </a:p>
          <a:p>
            <a:r>
              <a:rPr lang="en-US" sz="2400" b="1" dirty="0"/>
              <a:t>SMELL </a:t>
            </a:r>
            <a:r>
              <a:rPr lang="en-US" sz="2400" dirty="0"/>
              <a:t>describe memories. Use words to elicit multi-layered meanings</a:t>
            </a:r>
          </a:p>
          <a:p>
            <a:r>
              <a:rPr lang="en-US" sz="2400" b="1" dirty="0"/>
              <a:t>MOTION </a:t>
            </a:r>
            <a:r>
              <a:rPr lang="en-US" sz="2400" dirty="0"/>
              <a:t>describes</a:t>
            </a:r>
            <a:r>
              <a:rPr lang="en-US" sz="2400" b="1" dirty="0"/>
              <a:t> </a:t>
            </a:r>
            <a:r>
              <a:rPr lang="en-US" sz="2400" dirty="0"/>
              <a:t>activity. Use words to create a sense of  movement in the text.</a:t>
            </a:r>
          </a:p>
        </p:txBody>
      </p:sp>
    </p:spTree>
    <p:extLst>
      <p:ext uri="{BB962C8B-B14F-4D97-AF65-F5344CB8AC3E}">
        <p14:creationId xmlns:p14="http://schemas.microsoft.com/office/powerpoint/2010/main" val="619366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978E7-E45D-42CF-A7B2-D3ABBC54605B}"/>
              </a:ext>
            </a:extLst>
          </p:cNvPr>
          <p:cNvSpPr>
            <a:spLocks noGrp="1"/>
          </p:cNvSpPr>
          <p:nvPr>
            <p:ph type="title"/>
          </p:nvPr>
        </p:nvSpPr>
        <p:spPr>
          <a:xfrm>
            <a:off x="1371600" y="685800"/>
            <a:ext cx="9601200" cy="1600200"/>
          </a:xfrm>
        </p:spPr>
        <p:txBody>
          <a:bodyPr>
            <a:normAutofit/>
          </a:bodyPr>
          <a:lstStyle/>
          <a:p>
            <a:r>
              <a:rPr lang="en-US" sz="3600" i="1" dirty="0"/>
              <a:t>Catfish and Mandala: A Two-Wheeled Voyage Through the Landscape and memory of Vietnam</a:t>
            </a:r>
          </a:p>
        </p:txBody>
      </p:sp>
      <p:sp>
        <p:nvSpPr>
          <p:cNvPr id="3" name="Content Placeholder 2">
            <a:extLst>
              <a:ext uri="{FF2B5EF4-FFF2-40B4-BE49-F238E27FC236}">
                <a16:creationId xmlns:a16="http://schemas.microsoft.com/office/drawing/2014/main" id="{0E297063-B4F9-4611-98BF-1D07FEE0949B}"/>
              </a:ext>
            </a:extLst>
          </p:cNvPr>
          <p:cNvSpPr>
            <a:spLocks noGrp="1"/>
          </p:cNvSpPr>
          <p:nvPr>
            <p:ph idx="1"/>
          </p:nvPr>
        </p:nvSpPr>
        <p:spPr>
          <a:xfrm>
            <a:off x="1371600" y="2286000"/>
            <a:ext cx="9601200" cy="3581400"/>
          </a:xfrm>
        </p:spPr>
        <p:txBody>
          <a:bodyPr>
            <a:normAutofit fontScale="92500" lnSpcReduction="20000"/>
          </a:bodyPr>
          <a:lstStyle/>
          <a:p>
            <a:pPr marL="0" indent="0">
              <a:buNone/>
            </a:pPr>
            <a:r>
              <a:rPr lang="en-US" dirty="0"/>
              <a:t>The bartender, a shriveled man with the pinched face of someone bitten a hundred times, lugs a basket of live, two-foot-long cobras to the table. He reaches inside casually—a magician going for a rabbit—and pulls out a cobra. He whacks its head sharply with a mallet. The snake goes limp in his hand. With a deft glide of his short knife, opens a slit in the scales, a perfect surgical incision. Blood drips onto his hand. Puffing a cigarette held in the corner of his mouth, he plucks open the skin and shows the beating heart, the size of a chocolate chip to everyone at the table. Working with the boredom of a shrimper, he severs arteries and transplants the heart into a shot glass half filled with rice wine. The heart pulses swirling streamers of blood into the clear liquor. </a:t>
            </a:r>
          </a:p>
          <a:p>
            <a:pPr marL="0" indent="0">
              <a:buNone/>
            </a:pPr>
            <a:r>
              <a:rPr lang="en-US" dirty="0"/>
              <a:t>The idea is to swallow the concoction before the heart stops beating…I toss it back, my throat locks. I feel the squishy live organ, tapioca-like on my tongue. I double over and retch it on the floor, alcohol o up my nose, burning. Hung pounds my back doubled over with laughter. This is how Vietnamese men bond. </a:t>
            </a:r>
          </a:p>
          <a:p>
            <a:pPr marL="0" indent="0">
              <a:buNone/>
            </a:pPr>
            <a:r>
              <a:rPr lang="en-US" dirty="0"/>
              <a:t>--Andrew X. Pham </a:t>
            </a:r>
          </a:p>
        </p:txBody>
      </p:sp>
    </p:spTree>
    <p:extLst>
      <p:ext uri="{BB962C8B-B14F-4D97-AF65-F5344CB8AC3E}">
        <p14:creationId xmlns:p14="http://schemas.microsoft.com/office/powerpoint/2010/main" val="424986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4C084-E63A-426E-B319-53B2CE510B3E}"/>
              </a:ext>
            </a:extLst>
          </p:cNvPr>
          <p:cNvSpPr>
            <a:spLocks noGrp="1"/>
          </p:cNvSpPr>
          <p:nvPr>
            <p:ph type="title"/>
          </p:nvPr>
        </p:nvSpPr>
        <p:spPr>
          <a:xfrm>
            <a:off x="1371600" y="685800"/>
            <a:ext cx="3282695" cy="1485900"/>
          </a:xfrm>
        </p:spPr>
        <p:txBody>
          <a:bodyPr>
            <a:normAutofit/>
          </a:bodyPr>
          <a:lstStyle/>
          <a:p>
            <a:r>
              <a:rPr lang="en-US" sz="3400"/>
              <a:t>Who is this Shutter-Painting Fellow?</a:t>
            </a:r>
          </a:p>
        </p:txBody>
      </p:sp>
      <p:sp>
        <p:nvSpPr>
          <p:cNvPr id="3" name="Content Placeholder 2">
            <a:extLst>
              <a:ext uri="{FF2B5EF4-FFF2-40B4-BE49-F238E27FC236}">
                <a16:creationId xmlns:a16="http://schemas.microsoft.com/office/drawing/2014/main" id="{C991411E-253C-4436-816C-6EA1B3779563}"/>
              </a:ext>
            </a:extLst>
          </p:cNvPr>
          <p:cNvSpPr>
            <a:spLocks noGrp="1"/>
          </p:cNvSpPr>
          <p:nvPr>
            <p:ph idx="1"/>
          </p:nvPr>
        </p:nvSpPr>
        <p:spPr>
          <a:xfrm>
            <a:off x="1371600" y="2286000"/>
            <a:ext cx="3282694" cy="3581400"/>
          </a:xfrm>
        </p:spPr>
        <p:txBody>
          <a:bodyPr>
            <a:normAutofit/>
          </a:bodyPr>
          <a:lstStyle/>
          <a:p>
            <a:r>
              <a:rPr lang="en-US" dirty="0"/>
              <a:t>Create this “character.”</a:t>
            </a:r>
          </a:p>
          <a:p>
            <a:r>
              <a:rPr lang="en-US" dirty="0"/>
              <a:t>Who is he? Name, location, occupation, family, purpose, one discriminating feature. </a:t>
            </a:r>
          </a:p>
          <a:p>
            <a:r>
              <a:rPr lang="en-US" dirty="0"/>
              <a:t>Hit all five senses</a:t>
            </a:r>
          </a:p>
        </p:txBody>
      </p:sp>
      <p:pic>
        <p:nvPicPr>
          <p:cNvPr id="5" name="Picture 4" descr="A person standing in front of a building&#10;&#10;Description automatically generated">
            <a:extLst>
              <a:ext uri="{FF2B5EF4-FFF2-40B4-BE49-F238E27FC236}">
                <a16:creationId xmlns:a16="http://schemas.microsoft.com/office/drawing/2014/main" id="{64D9EAD1-89D5-4323-BA35-77767B774636}"/>
              </a:ext>
            </a:extLst>
          </p:cNvPr>
          <p:cNvPicPr>
            <a:picLocks noChangeAspect="1"/>
          </p:cNvPicPr>
          <p:nvPr/>
        </p:nvPicPr>
        <p:blipFill>
          <a:blip r:embed="rId2"/>
          <a:stretch>
            <a:fillRect/>
          </a:stretch>
        </p:blipFill>
        <p:spPr>
          <a:xfrm>
            <a:off x="5031467" y="825080"/>
            <a:ext cx="6517065" cy="4887798"/>
          </a:xfrm>
          <a:prstGeom prst="rect">
            <a:avLst/>
          </a:prstGeom>
        </p:spPr>
      </p:pic>
    </p:spTree>
    <p:extLst>
      <p:ext uri="{BB962C8B-B14F-4D97-AF65-F5344CB8AC3E}">
        <p14:creationId xmlns:p14="http://schemas.microsoft.com/office/powerpoint/2010/main" val="1883899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59451-E421-467D-A9CB-F2D7FAA7B00B}"/>
              </a:ext>
            </a:extLst>
          </p:cNvPr>
          <p:cNvSpPr>
            <a:spLocks noGrp="1"/>
          </p:cNvSpPr>
          <p:nvPr>
            <p:ph type="title"/>
          </p:nvPr>
        </p:nvSpPr>
        <p:spPr/>
        <p:txBody>
          <a:bodyPr/>
          <a:lstStyle/>
          <a:p>
            <a:r>
              <a:rPr lang="en-US" dirty="0"/>
              <a:t>On how to choose and use language</a:t>
            </a:r>
          </a:p>
        </p:txBody>
      </p:sp>
      <p:sp>
        <p:nvSpPr>
          <p:cNvPr id="3" name="Content Placeholder 2">
            <a:extLst>
              <a:ext uri="{FF2B5EF4-FFF2-40B4-BE49-F238E27FC236}">
                <a16:creationId xmlns:a16="http://schemas.microsoft.com/office/drawing/2014/main" id="{4BBE3D53-6BA3-47E2-AF62-737072AE55AA}"/>
              </a:ext>
            </a:extLst>
          </p:cNvPr>
          <p:cNvSpPr>
            <a:spLocks noGrp="1"/>
          </p:cNvSpPr>
          <p:nvPr>
            <p:ph idx="1"/>
          </p:nvPr>
        </p:nvSpPr>
        <p:spPr/>
        <p:txBody>
          <a:bodyPr>
            <a:normAutofit fontScale="92500"/>
          </a:bodyPr>
          <a:lstStyle/>
          <a:p>
            <a:r>
              <a:rPr lang="en-US" dirty="0"/>
              <a:t>Everyday language is a good idea, because readers can quickly grasp your ideas. But when you use </a:t>
            </a:r>
            <a:r>
              <a:rPr lang="en-US" i="1" dirty="0"/>
              <a:t>only </a:t>
            </a:r>
            <a:r>
              <a:rPr lang="en-US" dirty="0"/>
              <a:t>everyday language, your content doesn’t stand out. You sound like everyone else. Your content lacks sparkle.</a:t>
            </a:r>
          </a:p>
          <a:p>
            <a:r>
              <a:rPr lang="en-US" dirty="0"/>
              <a:t>Writing is different from talking. When we speak we use hand gestures and facial expressions to add emotion and meaning to our words. But when we write, we can’t wink, we can’t smile, we can’t slam the table, and we can’t put our hands up in the air.</a:t>
            </a:r>
          </a:p>
          <a:p>
            <a:r>
              <a:rPr lang="en-US" dirty="0"/>
              <a:t>So, our written words have to work harder. Our words have to whisper or shout. Our words have to attract attention and engage. Our words have to express emotion.</a:t>
            </a:r>
          </a:p>
          <a:p>
            <a:r>
              <a:rPr lang="en-US" dirty="0"/>
              <a:t>This is why you need to infuse your writing with more emotional words, with colorful language, with a sensory touch. You need to push yourself gently outside your comfort zone and play with different words.</a:t>
            </a:r>
          </a:p>
          <a:p>
            <a:endParaRPr lang="en-US" dirty="0"/>
          </a:p>
        </p:txBody>
      </p:sp>
    </p:spTree>
    <p:extLst>
      <p:ext uri="{BB962C8B-B14F-4D97-AF65-F5344CB8AC3E}">
        <p14:creationId xmlns:p14="http://schemas.microsoft.com/office/powerpoint/2010/main" val="1139965551"/>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otalTime>429</TotalTime>
  <Words>3312</Words>
  <Application>Microsoft Office PowerPoint</Application>
  <PresentationFormat>Widescreen</PresentationFormat>
  <Paragraphs>109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Cambria</vt:lpstr>
      <vt:lpstr>Franklin Gothic Book</vt:lpstr>
      <vt:lpstr>Wingdings</vt:lpstr>
      <vt:lpstr>Crop</vt:lpstr>
      <vt:lpstr>  Week 1 diary, essay, memoir, narrative Travel writing</vt:lpstr>
      <vt:lpstr>Welcome and Introductions</vt:lpstr>
      <vt:lpstr>Our journey will include:</vt:lpstr>
      <vt:lpstr>Questions to Guide Our Travels…</vt:lpstr>
      <vt:lpstr>Travel writing as a grab bag of genres, styles, and voices</vt:lpstr>
      <vt:lpstr>Inspiration for the title and description of our travel writing class</vt:lpstr>
      <vt:lpstr>Thoreau stayed home…</vt:lpstr>
      <vt:lpstr>Create places…we can always find locations on a map</vt:lpstr>
      <vt:lpstr>The Four Modes of Travel Writing</vt:lpstr>
      <vt:lpstr>The Travel Diary…(sometimes a letter or two)</vt:lpstr>
      <vt:lpstr>Captain Scott’s Diary for the 1912 Failed Journey to the South Pole</vt:lpstr>
      <vt:lpstr>Elements of the Travel Essay</vt:lpstr>
      <vt:lpstr>Edward Abbey’s Essay on Desert Solitude</vt:lpstr>
      <vt:lpstr>Elements of the Travel Memoir, also known as the Travelogue</vt:lpstr>
      <vt:lpstr>Alice Steinbach’s Memoir on Finding Herself in Paris</vt:lpstr>
      <vt:lpstr>Elements of the Travel Narrative</vt:lpstr>
      <vt:lpstr>Susan Orlean’s Narrative on Keiko, the Free Willy Whale</vt:lpstr>
      <vt:lpstr>Paul Thoreux on blogging</vt:lpstr>
      <vt:lpstr>Sensory Details in Travel Writing</vt:lpstr>
      <vt:lpstr>Catfish and Mandala: A Two-Wheeled Voyage Through the Landscape and memory of Vietnam</vt:lpstr>
      <vt:lpstr>Who is this Shutter-Painting Fellow?</vt:lpstr>
      <vt:lpstr>On how to choose and use language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Travel writing:  diary, essay, memoir, narrative</dc:title>
  <dc:creator>Lesley Klenk</dc:creator>
  <cp:lastModifiedBy>Lesley Klenk</cp:lastModifiedBy>
  <cp:revision>8</cp:revision>
  <cp:lastPrinted>2020-04-30T03:48:47Z</cp:lastPrinted>
  <dcterms:created xsi:type="dcterms:W3CDTF">2020-04-07T23:18:02Z</dcterms:created>
  <dcterms:modified xsi:type="dcterms:W3CDTF">2022-02-25T18:42:21Z</dcterms:modified>
</cp:coreProperties>
</file>