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33" r:id="rId2"/>
    <p:sldId id="315" r:id="rId3"/>
    <p:sldId id="268" r:id="rId4"/>
    <p:sldId id="322" r:id="rId5"/>
    <p:sldId id="319" r:id="rId6"/>
    <p:sldId id="324" r:id="rId7"/>
    <p:sldId id="320" r:id="rId8"/>
    <p:sldId id="335" r:id="rId9"/>
    <p:sldId id="321" r:id="rId10"/>
    <p:sldId id="306" r:id="rId11"/>
    <p:sldId id="327" r:id="rId12"/>
    <p:sldId id="328" r:id="rId13"/>
    <p:sldId id="329" r:id="rId14"/>
    <p:sldId id="302" r:id="rId15"/>
    <p:sldId id="332" r:id="rId16"/>
    <p:sldId id="303" r:id="rId17"/>
    <p:sldId id="338" r:id="rId18"/>
    <p:sldId id="323" r:id="rId19"/>
    <p:sldId id="340" r:id="rId20"/>
    <p:sldId id="344" r:id="rId21"/>
    <p:sldId id="342" r:id="rId22"/>
    <p:sldId id="343" r:id="rId23"/>
    <p:sldId id="336" r:id="rId24"/>
    <p:sldId id="330" r:id="rId25"/>
    <p:sldId id="345" r:id="rId26"/>
    <p:sldId id="337" r:id="rId27"/>
    <p:sldId id="304" r:id="rId28"/>
    <p:sldId id="318" r:id="rId29"/>
    <p:sldId id="326" r:id="rId30"/>
    <p:sldId id="313" r:id="rId31"/>
    <p:sldId id="258" r:id="rId32"/>
    <p:sldId id="325" r:id="rId3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7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2/25/2022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B2DCF-95DC-4D71-9963-3A401A179660}"/>
              </a:ext>
            </a:extLst>
          </p:cNvPr>
          <p:cNvSpPr>
            <a:spLocks noGrp="1"/>
          </p:cNvSpPr>
          <p:nvPr>
            <p:ph type="ctrTitle"/>
          </p:nvPr>
        </p:nvSpPr>
        <p:spPr>
          <a:xfrm>
            <a:off x="2589213" y="2390776"/>
            <a:ext cx="8915399" cy="2386606"/>
          </a:xfrm>
        </p:spPr>
        <p:txBody>
          <a:bodyPr>
            <a:normAutofit fontScale="90000"/>
          </a:bodyPr>
          <a:lstStyle/>
          <a:p>
            <a:r>
              <a:rPr lang="en-US" sz="6000" dirty="0"/>
              <a:t>Week 2 </a:t>
            </a:r>
            <a:br>
              <a:rPr lang="en-US" sz="6000" dirty="0"/>
            </a:br>
            <a:r>
              <a:rPr lang="en-US" sz="6000" dirty="0"/>
              <a:t>Metaphors and Identities</a:t>
            </a:r>
            <a:br>
              <a:rPr lang="en-US" sz="6000" dirty="0"/>
            </a:br>
            <a:r>
              <a:rPr lang="en-US" sz="6000" dirty="0"/>
              <a:t>Travel Writing</a:t>
            </a:r>
          </a:p>
        </p:txBody>
      </p:sp>
      <p:sp>
        <p:nvSpPr>
          <p:cNvPr id="3" name="Subtitle 2">
            <a:extLst>
              <a:ext uri="{FF2B5EF4-FFF2-40B4-BE49-F238E27FC236}">
                <a16:creationId xmlns:a16="http://schemas.microsoft.com/office/drawing/2014/main" id="{D1AA77DD-BBD3-424F-89F7-75B3BA0F7558}"/>
              </a:ext>
            </a:extLst>
          </p:cNvPr>
          <p:cNvSpPr>
            <a:spLocks noGrp="1"/>
          </p:cNvSpPr>
          <p:nvPr>
            <p:ph type="subTitle" idx="1"/>
          </p:nvPr>
        </p:nvSpPr>
        <p:spPr/>
        <p:txBody>
          <a:bodyPr>
            <a:normAutofit lnSpcReduction="10000"/>
          </a:bodyPr>
          <a:lstStyle/>
          <a:p>
            <a:r>
              <a:rPr lang="en-US" dirty="0"/>
              <a:t>Lesley Klenk, Ph.D.</a:t>
            </a:r>
          </a:p>
          <a:p>
            <a:r>
              <a:rPr lang="en-US" dirty="0"/>
              <a:t>South Sound Senior Services </a:t>
            </a:r>
          </a:p>
          <a:p>
            <a:r>
              <a:rPr lang="en-US" dirty="0"/>
              <a:t>Spring 2020</a:t>
            </a:r>
          </a:p>
        </p:txBody>
      </p:sp>
    </p:spTree>
    <p:extLst>
      <p:ext uri="{BB962C8B-B14F-4D97-AF65-F5344CB8AC3E}">
        <p14:creationId xmlns:p14="http://schemas.microsoft.com/office/powerpoint/2010/main" val="4004625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926A-45D3-4954-922B-A1534E587046}"/>
              </a:ext>
            </a:extLst>
          </p:cNvPr>
          <p:cNvSpPr>
            <a:spLocks noGrp="1"/>
          </p:cNvSpPr>
          <p:nvPr>
            <p:ph type="title"/>
          </p:nvPr>
        </p:nvSpPr>
        <p:spPr/>
        <p:txBody>
          <a:bodyPr>
            <a:normAutofit fontScale="90000"/>
          </a:bodyPr>
          <a:lstStyle/>
          <a:p>
            <a:r>
              <a:rPr lang="en-US" dirty="0"/>
              <a:t>Today’s focus: metaphors and identities</a:t>
            </a:r>
            <a:br>
              <a:rPr lang="en-US" dirty="0"/>
            </a:br>
            <a:endParaRPr lang="en-US" dirty="0"/>
          </a:p>
        </p:txBody>
      </p:sp>
      <p:sp>
        <p:nvSpPr>
          <p:cNvPr id="3" name="Content Placeholder 2">
            <a:extLst>
              <a:ext uri="{FF2B5EF4-FFF2-40B4-BE49-F238E27FC236}">
                <a16:creationId xmlns:a16="http://schemas.microsoft.com/office/drawing/2014/main" id="{3F6C29A0-AE8F-40C3-89F1-2F1EEBF53D18}"/>
              </a:ext>
            </a:extLst>
          </p:cNvPr>
          <p:cNvSpPr>
            <a:spLocks noGrp="1"/>
          </p:cNvSpPr>
          <p:nvPr>
            <p:ph idx="1"/>
          </p:nvPr>
        </p:nvSpPr>
        <p:spPr/>
        <p:txBody>
          <a:bodyPr/>
          <a:lstStyle/>
          <a:p>
            <a:r>
              <a:rPr lang="en-US" dirty="0"/>
              <a:t>Update and comments on critiquing writing samples (I loved it!)</a:t>
            </a:r>
          </a:p>
          <a:p>
            <a:r>
              <a:rPr lang="en-US" dirty="0"/>
              <a:t>Discussion of </a:t>
            </a:r>
            <a:r>
              <a:rPr lang="en-US" dirty="0" err="1"/>
              <a:t>Raban’s</a:t>
            </a:r>
            <a:r>
              <a:rPr lang="en-US" dirty="0"/>
              <a:t> A Sea and Its Meanings” </a:t>
            </a:r>
          </a:p>
          <a:p>
            <a:r>
              <a:rPr lang="en-US" dirty="0"/>
              <a:t>Discussion of Freya Stark “East is West” (and other examples)</a:t>
            </a:r>
          </a:p>
          <a:p>
            <a:r>
              <a:rPr lang="en-US" dirty="0"/>
              <a:t>Metaphor as identity</a:t>
            </a:r>
          </a:p>
          <a:p>
            <a:r>
              <a:rPr lang="en-US" dirty="0"/>
              <a:t>Identity feeds stylistic devices, word choice, sentence length, formatting, transitions</a:t>
            </a:r>
          </a:p>
          <a:p>
            <a:r>
              <a:rPr lang="en-US" dirty="0"/>
              <a:t> Return to sensory details with new eyes</a:t>
            </a:r>
          </a:p>
          <a:p>
            <a:r>
              <a:rPr lang="en-US" dirty="0"/>
              <a:t>Creating gaps in travel writing so the reader tumbles and falls—in a magical way</a:t>
            </a:r>
          </a:p>
          <a:p>
            <a:endParaRPr lang="en-US" dirty="0"/>
          </a:p>
          <a:p>
            <a:endParaRPr lang="en-US" dirty="0"/>
          </a:p>
        </p:txBody>
      </p:sp>
    </p:spTree>
    <p:extLst>
      <p:ext uri="{BB962C8B-B14F-4D97-AF65-F5344CB8AC3E}">
        <p14:creationId xmlns:p14="http://schemas.microsoft.com/office/powerpoint/2010/main" val="1611174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71336-590C-466A-B0FE-FE32966B89DD}"/>
              </a:ext>
            </a:extLst>
          </p:cNvPr>
          <p:cNvSpPr>
            <a:spLocks noGrp="1"/>
          </p:cNvSpPr>
          <p:nvPr>
            <p:ph type="title"/>
          </p:nvPr>
        </p:nvSpPr>
        <p:spPr/>
        <p:txBody>
          <a:bodyPr/>
          <a:lstStyle/>
          <a:p>
            <a:r>
              <a:rPr lang="en-US" dirty="0"/>
              <a:t>Why do writers write? </a:t>
            </a:r>
          </a:p>
        </p:txBody>
      </p:sp>
      <p:sp>
        <p:nvSpPr>
          <p:cNvPr id="3" name="Content Placeholder 2">
            <a:extLst>
              <a:ext uri="{FF2B5EF4-FFF2-40B4-BE49-F238E27FC236}">
                <a16:creationId xmlns:a16="http://schemas.microsoft.com/office/drawing/2014/main" id="{E52DC494-0978-4C13-A241-2A6E76B0F615}"/>
              </a:ext>
            </a:extLst>
          </p:cNvPr>
          <p:cNvSpPr>
            <a:spLocks noGrp="1"/>
          </p:cNvSpPr>
          <p:nvPr>
            <p:ph idx="1"/>
          </p:nvPr>
        </p:nvSpPr>
        <p:spPr/>
        <p:txBody>
          <a:bodyPr/>
          <a:lstStyle/>
          <a:p>
            <a:r>
              <a:rPr lang="en-US" dirty="0"/>
              <a:t>People write because they have to or else they would burst…</a:t>
            </a:r>
          </a:p>
          <a:p>
            <a:r>
              <a:rPr lang="en-US" dirty="0"/>
              <a:t>Travel writers have a particular kind of urgency…they want readers to see what they saw.</a:t>
            </a:r>
          </a:p>
          <a:p>
            <a:r>
              <a:rPr lang="en-US" dirty="0"/>
              <a:t>Fiction writers are committed to themes, characters, plots, details—and even location (they call it setting). </a:t>
            </a:r>
          </a:p>
          <a:p>
            <a:r>
              <a:rPr lang="en-US" dirty="0"/>
              <a:t>For travel writers, location comes first—and it comes alive with the people (characters), events (plot), description (details). </a:t>
            </a:r>
          </a:p>
          <a:p>
            <a:r>
              <a:rPr lang="en-US" dirty="0"/>
              <a:t>Theme is the common denominator between fiction and travel writing, because we reveal the location through our eyes, our experiences, our values. </a:t>
            </a:r>
          </a:p>
          <a:p>
            <a:endParaRPr lang="en-US" dirty="0"/>
          </a:p>
        </p:txBody>
      </p:sp>
    </p:spTree>
    <p:extLst>
      <p:ext uri="{BB962C8B-B14F-4D97-AF65-F5344CB8AC3E}">
        <p14:creationId xmlns:p14="http://schemas.microsoft.com/office/powerpoint/2010/main" val="3202686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8CC7-BB59-4AF6-AA8D-F2FB921AA83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D42680C-6F34-464B-82CB-E567282A0963}"/>
              </a:ext>
            </a:extLst>
          </p:cNvPr>
          <p:cNvSpPr>
            <a:spLocks noGrp="1"/>
          </p:cNvSpPr>
          <p:nvPr>
            <p:ph idx="1"/>
          </p:nvPr>
        </p:nvSpPr>
        <p:spPr/>
        <p:txBody>
          <a:bodyPr>
            <a:normAutofit/>
          </a:bodyPr>
          <a:lstStyle/>
          <a:p>
            <a:pPr marL="0" indent="0">
              <a:buNone/>
            </a:pPr>
            <a:r>
              <a:rPr lang="en-US" sz="4400" dirty="0"/>
              <a:t>Travel writing is not trespassing on someone else’s property. You own this corner of the world. </a:t>
            </a:r>
          </a:p>
        </p:txBody>
      </p:sp>
    </p:spTree>
    <p:extLst>
      <p:ext uri="{BB962C8B-B14F-4D97-AF65-F5344CB8AC3E}">
        <p14:creationId xmlns:p14="http://schemas.microsoft.com/office/powerpoint/2010/main" val="512147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6FC08-BBDA-4B81-84FE-58EB530F4AB4}"/>
              </a:ext>
            </a:extLst>
          </p:cNvPr>
          <p:cNvSpPr>
            <a:spLocks noGrp="1"/>
          </p:cNvSpPr>
          <p:nvPr>
            <p:ph type="title"/>
          </p:nvPr>
        </p:nvSpPr>
        <p:spPr/>
        <p:txBody>
          <a:bodyPr/>
          <a:lstStyle/>
          <a:p>
            <a:r>
              <a:rPr lang="en-US" dirty="0" err="1"/>
              <a:t>Raban</a:t>
            </a:r>
            <a:r>
              <a:rPr lang="en-US" dirty="0"/>
              <a:t>: “On the Sea and its Meaning”</a:t>
            </a:r>
          </a:p>
        </p:txBody>
      </p:sp>
      <p:sp>
        <p:nvSpPr>
          <p:cNvPr id="3" name="Content Placeholder 2">
            <a:extLst>
              <a:ext uri="{FF2B5EF4-FFF2-40B4-BE49-F238E27FC236}">
                <a16:creationId xmlns:a16="http://schemas.microsoft.com/office/drawing/2014/main" id="{07BC653D-5806-46A7-A82D-76B88C76BE6B}"/>
              </a:ext>
            </a:extLst>
          </p:cNvPr>
          <p:cNvSpPr>
            <a:spLocks noGrp="1"/>
          </p:cNvSpPr>
          <p:nvPr>
            <p:ph idx="1"/>
          </p:nvPr>
        </p:nvSpPr>
        <p:spPr/>
        <p:txBody>
          <a:bodyPr/>
          <a:lstStyle/>
          <a:p>
            <a:r>
              <a:rPr lang="en-US" sz="3600" dirty="0"/>
              <a:t>Reactions? </a:t>
            </a:r>
          </a:p>
          <a:p>
            <a:r>
              <a:rPr lang="en-US" sz="3600" dirty="0"/>
              <a:t>Did you find where he ruptured the text and revealed his need for escape, freedom and solitude? </a:t>
            </a:r>
          </a:p>
          <a:p>
            <a:r>
              <a:rPr lang="en-US" sz="3600" dirty="0"/>
              <a:t>Or, did you find something else?</a:t>
            </a:r>
          </a:p>
          <a:p>
            <a:endParaRPr lang="en-US" dirty="0"/>
          </a:p>
        </p:txBody>
      </p:sp>
    </p:spTree>
    <p:extLst>
      <p:ext uri="{BB962C8B-B14F-4D97-AF65-F5344CB8AC3E}">
        <p14:creationId xmlns:p14="http://schemas.microsoft.com/office/powerpoint/2010/main" val="3643614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F892F-AB92-4867-9D4D-5E83CF122A96}"/>
              </a:ext>
            </a:extLst>
          </p:cNvPr>
          <p:cNvSpPr>
            <a:spLocks noGrp="1"/>
          </p:cNvSpPr>
          <p:nvPr>
            <p:ph type="title"/>
          </p:nvPr>
        </p:nvSpPr>
        <p:spPr/>
        <p:txBody>
          <a:bodyPr/>
          <a:lstStyle/>
          <a:p>
            <a:r>
              <a:rPr lang="en-US" dirty="0"/>
              <a:t>Breaking </a:t>
            </a:r>
            <a:r>
              <a:rPr lang="en-US" dirty="0" err="1"/>
              <a:t>Raban</a:t>
            </a:r>
            <a:r>
              <a:rPr lang="en-US" dirty="0"/>
              <a:t> down…</a:t>
            </a:r>
          </a:p>
        </p:txBody>
      </p:sp>
      <p:sp>
        <p:nvSpPr>
          <p:cNvPr id="3" name="Content Placeholder 2">
            <a:extLst>
              <a:ext uri="{FF2B5EF4-FFF2-40B4-BE49-F238E27FC236}">
                <a16:creationId xmlns:a16="http://schemas.microsoft.com/office/drawing/2014/main" id="{63E99638-54BC-4D2B-A400-142EC8B9675C}"/>
              </a:ext>
            </a:extLst>
          </p:cNvPr>
          <p:cNvSpPr>
            <a:spLocks noGrp="1"/>
          </p:cNvSpPr>
          <p:nvPr>
            <p:ph idx="1"/>
          </p:nvPr>
        </p:nvSpPr>
        <p:spPr/>
        <p:txBody>
          <a:bodyPr>
            <a:normAutofit/>
          </a:bodyPr>
          <a:lstStyle/>
          <a:p>
            <a:r>
              <a:rPr lang="en-US" sz="2400" dirty="0"/>
              <a:t>His writing is surgeon-like. Nothing is by chance. He is not sloppy. He is careful and works on a reader below the surface. </a:t>
            </a:r>
          </a:p>
          <a:p>
            <a:r>
              <a:rPr lang="en-US" sz="2400" dirty="0"/>
              <a:t>The searching deckhand starts and ends the narrative. Why? </a:t>
            </a:r>
          </a:p>
          <a:p>
            <a:r>
              <a:rPr lang="en-US" sz="2400" dirty="0"/>
              <a:t>He describes derelict boats and shiny new ones. Why the contrast? </a:t>
            </a:r>
          </a:p>
          <a:p>
            <a:r>
              <a:rPr lang="en-US" sz="2400" dirty="0"/>
              <a:t>Did his writing remind you of anyone else’s writing? </a:t>
            </a:r>
          </a:p>
          <a:p>
            <a:endParaRPr lang="en-US" dirty="0"/>
          </a:p>
        </p:txBody>
      </p:sp>
    </p:spTree>
    <p:extLst>
      <p:ext uri="{BB962C8B-B14F-4D97-AF65-F5344CB8AC3E}">
        <p14:creationId xmlns:p14="http://schemas.microsoft.com/office/powerpoint/2010/main" val="3177100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547BF-7950-46DD-94EB-9CB6B643112B}"/>
              </a:ext>
            </a:extLst>
          </p:cNvPr>
          <p:cNvSpPr>
            <a:spLocks noGrp="1"/>
          </p:cNvSpPr>
          <p:nvPr>
            <p:ph type="title"/>
          </p:nvPr>
        </p:nvSpPr>
        <p:spPr/>
        <p:txBody>
          <a:bodyPr/>
          <a:lstStyle/>
          <a:p>
            <a:r>
              <a:rPr lang="en-US" dirty="0"/>
              <a:t>New York Times Book Reviewer says: </a:t>
            </a:r>
          </a:p>
        </p:txBody>
      </p:sp>
      <p:sp>
        <p:nvSpPr>
          <p:cNvPr id="3" name="Content Placeholder 2">
            <a:extLst>
              <a:ext uri="{FF2B5EF4-FFF2-40B4-BE49-F238E27FC236}">
                <a16:creationId xmlns:a16="http://schemas.microsoft.com/office/drawing/2014/main" id="{885A9CDA-A109-46E4-8A73-324E6A458E72}"/>
              </a:ext>
            </a:extLst>
          </p:cNvPr>
          <p:cNvSpPr>
            <a:spLocks noGrp="1"/>
          </p:cNvSpPr>
          <p:nvPr>
            <p:ph idx="1"/>
          </p:nvPr>
        </p:nvSpPr>
        <p:spPr/>
        <p:txBody>
          <a:bodyPr/>
          <a:lstStyle/>
          <a:p>
            <a:r>
              <a:rPr lang="en-US" dirty="0"/>
              <a:t>As a reader you'll want to know what kind of companion </a:t>
            </a:r>
            <a:r>
              <a:rPr lang="en-US" dirty="0" err="1"/>
              <a:t>Raban</a:t>
            </a:r>
            <a:r>
              <a:rPr lang="en-US" dirty="0"/>
              <a:t> might make, just who it is that's taking you for a ride. He seems to me rather saturnine, but also generous; restless, bookish, but nevertheless practical, someone who tends to stand a bit off the center of the scenes he describes.</a:t>
            </a:r>
          </a:p>
          <a:p>
            <a:pPr marL="0" indent="0">
              <a:buNone/>
            </a:pPr>
            <a:endParaRPr lang="en-US" dirty="0"/>
          </a:p>
          <a:p>
            <a:r>
              <a:rPr lang="en-US" dirty="0"/>
              <a:t>Halfway through ''Passage to Juneau'' he makes a major digression: he flies to England to watch his father die. That, however, proves to be only the start of his troubles, and of the book's disclosure of this journey's ''true meaning.''</a:t>
            </a:r>
          </a:p>
        </p:txBody>
      </p:sp>
    </p:spTree>
    <p:extLst>
      <p:ext uri="{BB962C8B-B14F-4D97-AF65-F5344CB8AC3E}">
        <p14:creationId xmlns:p14="http://schemas.microsoft.com/office/powerpoint/2010/main" val="207621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93EBC-CCED-4064-8C81-1C888CE2FA23}"/>
              </a:ext>
            </a:extLst>
          </p:cNvPr>
          <p:cNvSpPr>
            <a:spLocks noGrp="1"/>
          </p:cNvSpPr>
          <p:nvPr>
            <p:ph type="title"/>
          </p:nvPr>
        </p:nvSpPr>
        <p:spPr/>
        <p:txBody>
          <a:bodyPr/>
          <a:lstStyle/>
          <a:p>
            <a:r>
              <a:rPr lang="en-US" dirty="0"/>
              <a:t>Sensory Details in Travel Writing</a:t>
            </a:r>
          </a:p>
        </p:txBody>
      </p:sp>
      <p:sp>
        <p:nvSpPr>
          <p:cNvPr id="3" name="Content Placeholder 2">
            <a:extLst>
              <a:ext uri="{FF2B5EF4-FFF2-40B4-BE49-F238E27FC236}">
                <a16:creationId xmlns:a16="http://schemas.microsoft.com/office/drawing/2014/main" id="{6151AFB7-A649-4E99-A0FC-2690D263D5A1}"/>
              </a:ext>
            </a:extLst>
          </p:cNvPr>
          <p:cNvSpPr>
            <a:spLocks noGrp="1"/>
          </p:cNvSpPr>
          <p:nvPr>
            <p:ph idx="1"/>
          </p:nvPr>
        </p:nvSpPr>
        <p:spPr>
          <a:xfrm>
            <a:off x="1371600" y="1952625"/>
            <a:ext cx="9601200" cy="3914775"/>
          </a:xfrm>
        </p:spPr>
        <p:txBody>
          <a:bodyPr>
            <a:noAutofit/>
          </a:bodyPr>
          <a:lstStyle/>
          <a:p>
            <a:r>
              <a:rPr lang="en-US" sz="2400" b="1" dirty="0">
                <a:highlight>
                  <a:srgbClr val="FF00FF"/>
                </a:highlight>
              </a:rPr>
              <a:t>VISUAL  </a:t>
            </a:r>
            <a:r>
              <a:rPr lang="en-US" sz="2400" dirty="0">
                <a:highlight>
                  <a:srgbClr val="FF00FF"/>
                </a:highlight>
              </a:rPr>
              <a:t>describes</a:t>
            </a:r>
            <a:r>
              <a:rPr lang="en-US" sz="2400" b="1" dirty="0">
                <a:highlight>
                  <a:srgbClr val="FF00FF"/>
                </a:highlight>
              </a:rPr>
              <a:t> </a:t>
            </a:r>
            <a:r>
              <a:rPr lang="en-US" sz="2400" dirty="0">
                <a:highlight>
                  <a:srgbClr val="FF00FF"/>
                </a:highlight>
              </a:rPr>
              <a:t>colors, shape, appearance. Use “meaty words” for best impact. </a:t>
            </a:r>
          </a:p>
          <a:p>
            <a:r>
              <a:rPr lang="en-US" sz="2400" b="1" dirty="0">
                <a:highlight>
                  <a:srgbClr val="00FF00"/>
                </a:highlight>
              </a:rPr>
              <a:t>TOUCH </a:t>
            </a:r>
            <a:r>
              <a:rPr lang="en-US" sz="2400" dirty="0">
                <a:highlight>
                  <a:srgbClr val="00FF00"/>
                </a:highlight>
              </a:rPr>
              <a:t>describe textures. Use words to describe feelings and abstract concepts.</a:t>
            </a:r>
            <a:r>
              <a:rPr lang="en-US" sz="2400" i="1" dirty="0">
                <a:highlight>
                  <a:srgbClr val="00FF00"/>
                </a:highlight>
              </a:rPr>
              <a:t> </a:t>
            </a:r>
            <a:endParaRPr lang="en-US" sz="2400" dirty="0">
              <a:highlight>
                <a:srgbClr val="00FF00"/>
              </a:highlight>
            </a:endParaRPr>
          </a:p>
          <a:p>
            <a:r>
              <a:rPr lang="en-US" sz="2400" b="1" dirty="0">
                <a:highlight>
                  <a:srgbClr val="C0C0C0"/>
                </a:highlight>
              </a:rPr>
              <a:t>AUDITORY </a:t>
            </a:r>
            <a:r>
              <a:rPr lang="en-US" sz="2400" dirty="0">
                <a:highlight>
                  <a:srgbClr val="C0C0C0"/>
                </a:highlight>
              </a:rPr>
              <a:t>describe sounds. Use onomatopoeic words that mimic the object itself. </a:t>
            </a:r>
          </a:p>
          <a:p>
            <a:r>
              <a:rPr lang="en-US" sz="2400" b="1" dirty="0">
                <a:highlight>
                  <a:srgbClr val="FF0000"/>
                </a:highlight>
              </a:rPr>
              <a:t>TASTE </a:t>
            </a:r>
            <a:r>
              <a:rPr lang="en-US" sz="2400" dirty="0">
                <a:highlight>
                  <a:srgbClr val="FF0000"/>
                </a:highlight>
              </a:rPr>
              <a:t>describes emotions. Use words to show bitter, fear, sweet, salty </a:t>
            </a:r>
          </a:p>
          <a:p>
            <a:r>
              <a:rPr lang="en-US" sz="2400" b="1" dirty="0">
                <a:highlight>
                  <a:srgbClr val="FFFF00"/>
                </a:highlight>
              </a:rPr>
              <a:t>SMELL </a:t>
            </a:r>
            <a:r>
              <a:rPr lang="en-US" sz="2400" dirty="0">
                <a:highlight>
                  <a:srgbClr val="FFFF00"/>
                </a:highlight>
              </a:rPr>
              <a:t>describe memories. Use words to elicit multi-layered meanings</a:t>
            </a:r>
          </a:p>
          <a:p>
            <a:r>
              <a:rPr lang="en-US" sz="2400" b="1" dirty="0">
                <a:highlight>
                  <a:srgbClr val="00FFFF"/>
                </a:highlight>
              </a:rPr>
              <a:t>MOTION </a:t>
            </a:r>
            <a:r>
              <a:rPr lang="en-US" sz="2400" dirty="0">
                <a:highlight>
                  <a:srgbClr val="00FFFF"/>
                </a:highlight>
              </a:rPr>
              <a:t>describes</a:t>
            </a:r>
            <a:r>
              <a:rPr lang="en-US" sz="2400" b="1" dirty="0">
                <a:highlight>
                  <a:srgbClr val="00FFFF"/>
                </a:highlight>
              </a:rPr>
              <a:t> </a:t>
            </a:r>
            <a:r>
              <a:rPr lang="en-US" sz="2400" dirty="0">
                <a:highlight>
                  <a:srgbClr val="00FFFF"/>
                </a:highlight>
              </a:rPr>
              <a:t>activity. Use words to create a sense of  movement in the text.</a:t>
            </a:r>
          </a:p>
        </p:txBody>
      </p:sp>
    </p:spTree>
    <p:extLst>
      <p:ext uri="{BB962C8B-B14F-4D97-AF65-F5344CB8AC3E}">
        <p14:creationId xmlns:p14="http://schemas.microsoft.com/office/powerpoint/2010/main" val="2528244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0A56-1103-49CC-80BB-2EE8FC6F2F5B}"/>
              </a:ext>
            </a:extLst>
          </p:cNvPr>
          <p:cNvSpPr>
            <a:spLocks noGrp="1"/>
          </p:cNvSpPr>
          <p:nvPr>
            <p:ph type="title"/>
          </p:nvPr>
        </p:nvSpPr>
        <p:spPr/>
        <p:txBody>
          <a:bodyPr/>
          <a:lstStyle/>
          <a:p>
            <a:r>
              <a:rPr lang="en-US" dirty="0"/>
              <a:t>The master of detail</a:t>
            </a:r>
          </a:p>
        </p:txBody>
      </p:sp>
      <p:sp>
        <p:nvSpPr>
          <p:cNvPr id="3" name="Content Placeholder 2">
            <a:extLst>
              <a:ext uri="{FF2B5EF4-FFF2-40B4-BE49-F238E27FC236}">
                <a16:creationId xmlns:a16="http://schemas.microsoft.com/office/drawing/2014/main" id="{F0F14E18-4D58-4E28-83F3-09006D70FE5C}"/>
              </a:ext>
            </a:extLst>
          </p:cNvPr>
          <p:cNvSpPr>
            <a:spLocks noGrp="1"/>
          </p:cNvSpPr>
          <p:nvPr>
            <p:ph idx="1"/>
          </p:nvPr>
        </p:nvSpPr>
        <p:spPr/>
        <p:txBody>
          <a:bodyPr>
            <a:normAutofit/>
          </a:bodyPr>
          <a:lstStyle/>
          <a:p>
            <a:pPr marL="0" indent="0">
              <a:buNone/>
            </a:pPr>
            <a:r>
              <a:rPr lang="en-US" dirty="0">
                <a:highlight>
                  <a:srgbClr val="FFFF00"/>
                </a:highlight>
              </a:rPr>
              <a:t>The resinous, linseed-oily smell of varnish and wet paint hung thickly in the still air of the terminal</a:t>
            </a:r>
            <a:r>
              <a:rPr lang="en-US" dirty="0"/>
              <a:t>, </a:t>
            </a:r>
            <a:r>
              <a:rPr lang="en-US" dirty="0">
                <a:highlight>
                  <a:srgbClr val="C0C0C0"/>
                </a:highlight>
              </a:rPr>
              <a:t>and there was the continuous happy racket of electric saws and sanders, hammers, drills, and roaring blowtorches</a:t>
            </a:r>
            <a:r>
              <a:rPr lang="en-US" dirty="0"/>
              <a:t>. </a:t>
            </a:r>
            <a:r>
              <a:rPr lang="en-US" dirty="0">
                <a:highlight>
                  <a:srgbClr val="FF00FF"/>
                </a:highlight>
              </a:rPr>
              <a:t>Diesel engines were being hastily disemboweled, their black innards laid out, part by part, on afterdecks,</a:t>
            </a:r>
            <a:r>
              <a:rPr lang="en-US" dirty="0"/>
              <a:t> </a:t>
            </a:r>
            <a:r>
              <a:rPr lang="en-US" dirty="0">
                <a:solidFill>
                  <a:schemeClr val="tx1"/>
                </a:solidFill>
                <a:highlight>
                  <a:srgbClr val="FF0000"/>
                </a:highlight>
              </a:rPr>
              <a:t>while their bloody-knuckled owners muttered to themselves as they puzzled over camshafts and clearances</a:t>
            </a:r>
            <a:r>
              <a:rPr lang="en-US" dirty="0"/>
              <a:t>. </a:t>
            </a:r>
            <a:r>
              <a:rPr lang="en-US" dirty="0">
                <a:highlight>
                  <a:srgbClr val="FF00FF"/>
                </a:highlight>
              </a:rPr>
              <a:t>Pickup trucks, laden to the gunwales, were drawn up alongside those boats that were now most nearly ready to leave, and wholesale boxes of Dinty Moore stew and Campbell soup and plastic-wrapped bales of toilet tissue were being swung aboard on hoists. </a:t>
            </a:r>
            <a:r>
              <a:rPr lang="en-US" dirty="0">
                <a:highlight>
                  <a:srgbClr val="00FFFF"/>
                </a:highlight>
              </a:rPr>
              <a:t>On the broad plaza of the net-mending area, a man and a woman were threading white, cigar-shaped floats at two-foot intervals along the top of their quarter-mile gill net. </a:t>
            </a:r>
            <a:r>
              <a:rPr lang="en-US" dirty="0">
                <a:highlight>
                  <a:srgbClr val="00FF00"/>
                </a:highlight>
              </a:rPr>
              <a:t>The jade-green, gossamer nylon mesh shimmered at their feet like a river.</a:t>
            </a:r>
          </a:p>
          <a:p>
            <a:endParaRPr lang="en-US" dirty="0"/>
          </a:p>
        </p:txBody>
      </p:sp>
    </p:spTree>
    <p:extLst>
      <p:ext uri="{BB962C8B-B14F-4D97-AF65-F5344CB8AC3E}">
        <p14:creationId xmlns:p14="http://schemas.microsoft.com/office/powerpoint/2010/main" val="1052846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F7265-DA4F-4FE4-91CF-705549811343}"/>
              </a:ext>
            </a:extLst>
          </p:cNvPr>
          <p:cNvSpPr>
            <a:spLocks noGrp="1"/>
          </p:cNvSpPr>
          <p:nvPr>
            <p:ph type="title"/>
          </p:nvPr>
        </p:nvSpPr>
        <p:spPr/>
        <p:txBody>
          <a:bodyPr>
            <a:normAutofit fontScale="90000"/>
          </a:bodyPr>
          <a:lstStyle/>
          <a:p>
            <a:r>
              <a:rPr lang="en-US" dirty="0"/>
              <a:t>To travel is a verb—it is movement, a journey, a story ever evolving. </a:t>
            </a:r>
            <a:br>
              <a:rPr lang="en-US" dirty="0"/>
            </a:br>
            <a:endParaRPr lang="en-US" dirty="0"/>
          </a:p>
        </p:txBody>
      </p:sp>
      <p:sp>
        <p:nvSpPr>
          <p:cNvPr id="3" name="Content Placeholder 2">
            <a:extLst>
              <a:ext uri="{FF2B5EF4-FFF2-40B4-BE49-F238E27FC236}">
                <a16:creationId xmlns:a16="http://schemas.microsoft.com/office/drawing/2014/main" id="{6F35878D-5523-423B-8D1C-D98679FB077A}"/>
              </a:ext>
            </a:extLst>
          </p:cNvPr>
          <p:cNvSpPr>
            <a:spLocks noGrp="1"/>
          </p:cNvSpPr>
          <p:nvPr>
            <p:ph idx="1"/>
          </p:nvPr>
        </p:nvSpPr>
        <p:spPr/>
        <p:txBody>
          <a:bodyPr/>
          <a:lstStyle/>
          <a:p>
            <a:pPr marL="0" indent="0">
              <a:buNone/>
            </a:pPr>
            <a:endParaRPr lang="en-US" sz="3200" dirty="0"/>
          </a:p>
          <a:p>
            <a:pPr marL="0" indent="0">
              <a:buNone/>
            </a:pPr>
            <a:r>
              <a:rPr lang="en-US" sz="3200" dirty="0"/>
              <a:t>He stank of the road — of </a:t>
            </a:r>
            <a:r>
              <a:rPr lang="en-US" sz="3200" dirty="0">
                <a:highlight>
                  <a:srgbClr val="FFFF00"/>
                </a:highlight>
              </a:rPr>
              <a:t>hitchhiking</a:t>
            </a:r>
            <a:r>
              <a:rPr lang="en-US" sz="3200" dirty="0"/>
              <a:t> on interstates, </a:t>
            </a:r>
            <a:r>
              <a:rPr lang="en-US" sz="3200" dirty="0">
                <a:highlight>
                  <a:srgbClr val="FFFF00"/>
                </a:highlight>
              </a:rPr>
              <a:t>diving</a:t>
            </a:r>
            <a:r>
              <a:rPr lang="en-US" sz="3200" dirty="0"/>
              <a:t> in Dumpsters, </a:t>
            </a:r>
            <a:r>
              <a:rPr lang="en-US" sz="3200" dirty="0">
                <a:highlight>
                  <a:srgbClr val="FFFF00"/>
                </a:highlight>
              </a:rPr>
              <a:t>spending</a:t>
            </a:r>
            <a:r>
              <a:rPr lang="en-US" sz="3200" dirty="0"/>
              <a:t> nights in cardboard boxes under highway bridges, </a:t>
            </a:r>
            <a:r>
              <a:rPr lang="en-US" sz="3200" dirty="0">
                <a:highlight>
                  <a:srgbClr val="FFFF00"/>
                </a:highlight>
              </a:rPr>
              <a:t>gargling</a:t>
            </a:r>
            <a:r>
              <a:rPr lang="en-US" sz="3200" dirty="0"/>
              <a:t> with Thunderbird.</a:t>
            </a:r>
          </a:p>
          <a:p>
            <a:pPr marL="0" indent="0">
              <a:buNone/>
            </a:pPr>
            <a:r>
              <a:rPr lang="en-US" sz="3200" dirty="0"/>
              <a:t>					</a:t>
            </a:r>
            <a:r>
              <a:rPr lang="en-US" sz="2400" dirty="0"/>
              <a:t>-Jonathan </a:t>
            </a:r>
            <a:r>
              <a:rPr lang="en-US" sz="2400" dirty="0" err="1"/>
              <a:t>Raban</a:t>
            </a:r>
            <a:r>
              <a:rPr lang="en-US" sz="2400" dirty="0"/>
              <a:t> “A Sea and Its Meanings”</a:t>
            </a:r>
          </a:p>
          <a:p>
            <a:endParaRPr lang="en-US" dirty="0"/>
          </a:p>
        </p:txBody>
      </p:sp>
    </p:spTree>
    <p:extLst>
      <p:ext uri="{BB962C8B-B14F-4D97-AF65-F5344CB8AC3E}">
        <p14:creationId xmlns:p14="http://schemas.microsoft.com/office/powerpoint/2010/main" val="1330557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11FF2-117D-4F37-8E32-9B204587DD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23DD4E8-663E-46E3-8789-BF7E9ACEF627}"/>
              </a:ext>
            </a:extLst>
          </p:cNvPr>
          <p:cNvSpPr>
            <a:spLocks noGrp="1"/>
          </p:cNvSpPr>
          <p:nvPr>
            <p:ph idx="1"/>
          </p:nvPr>
        </p:nvSpPr>
        <p:spPr/>
        <p:txBody>
          <a:bodyPr>
            <a:normAutofit/>
          </a:bodyPr>
          <a:lstStyle/>
          <a:p>
            <a:r>
              <a:rPr lang="en-US" sz="4000" dirty="0"/>
              <a:t>Freya Stark, what an amazing:</a:t>
            </a:r>
          </a:p>
          <a:p>
            <a:pPr lvl="1"/>
            <a:r>
              <a:rPr lang="en-US" sz="3800" dirty="0"/>
              <a:t> woman </a:t>
            </a:r>
          </a:p>
          <a:p>
            <a:pPr lvl="1"/>
            <a:r>
              <a:rPr lang="en-US" sz="3800" dirty="0"/>
              <a:t>writer </a:t>
            </a:r>
          </a:p>
          <a:p>
            <a:pPr lvl="1"/>
            <a:r>
              <a:rPr lang="en-US" sz="3800" dirty="0"/>
              <a:t>Traveler </a:t>
            </a:r>
          </a:p>
          <a:p>
            <a:pPr lvl="1"/>
            <a:r>
              <a:rPr lang="en-US" sz="3800" dirty="0"/>
              <a:t>explorer </a:t>
            </a:r>
          </a:p>
        </p:txBody>
      </p:sp>
    </p:spTree>
    <p:extLst>
      <p:ext uri="{BB962C8B-B14F-4D97-AF65-F5344CB8AC3E}">
        <p14:creationId xmlns:p14="http://schemas.microsoft.com/office/powerpoint/2010/main" val="227363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F859-A18B-4013-8007-D48ED62A943A}"/>
              </a:ext>
            </a:extLst>
          </p:cNvPr>
          <p:cNvSpPr>
            <a:spLocks noGrp="1"/>
          </p:cNvSpPr>
          <p:nvPr>
            <p:ph type="title"/>
          </p:nvPr>
        </p:nvSpPr>
        <p:spPr/>
        <p:txBody>
          <a:bodyPr/>
          <a:lstStyle/>
          <a:p>
            <a:r>
              <a:rPr lang="en-US" dirty="0"/>
              <a:t>Freya Stark</a:t>
            </a:r>
          </a:p>
        </p:txBody>
      </p:sp>
      <p:sp>
        <p:nvSpPr>
          <p:cNvPr id="3" name="Content Placeholder 2">
            <a:extLst>
              <a:ext uri="{FF2B5EF4-FFF2-40B4-BE49-F238E27FC236}">
                <a16:creationId xmlns:a16="http://schemas.microsoft.com/office/drawing/2014/main" id="{3EDFF1DD-45F6-4F59-A4C4-E65398682C6B}"/>
              </a:ext>
            </a:extLst>
          </p:cNvPr>
          <p:cNvSpPr>
            <a:spLocks noGrp="1"/>
          </p:cNvSpPr>
          <p:nvPr>
            <p:ph idx="1"/>
          </p:nvPr>
        </p:nvSpPr>
        <p:spPr/>
        <p:txBody>
          <a:bodyPr/>
          <a:lstStyle/>
          <a:p>
            <a:r>
              <a:rPr lang="en-US" sz="4800" dirty="0"/>
              <a:t>"The beckoning counts, not the clicking latch behind you.“</a:t>
            </a:r>
          </a:p>
          <a:p>
            <a:endParaRPr lang="en-US" dirty="0"/>
          </a:p>
        </p:txBody>
      </p:sp>
    </p:spTree>
    <p:extLst>
      <p:ext uri="{BB962C8B-B14F-4D97-AF65-F5344CB8AC3E}">
        <p14:creationId xmlns:p14="http://schemas.microsoft.com/office/powerpoint/2010/main" val="398249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B50F8-8BA7-4799-98AE-DA29B84ECC18}"/>
              </a:ext>
            </a:extLst>
          </p:cNvPr>
          <p:cNvSpPr>
            <a:spLocks noGrp="1"/>
          </p:cNvSpPr>
          <p:nvPr>
            <p:ph type="title"/>
          </p:nvPr>
        </p:nvSpPr>
        <p:spPr/>
        <p:txBody>
          <a:bodyPr/>
          <a:lstStyle/>
          <a:p>
            <a:r>
              <a:rPr lang="en-US" dirty="0"/>
              <a:t>Freya Stark on the sparseness of details that speak volumes</a:t>
            </a:r>
          </a:p>
        </p:txBody>
      </p:sp>
      <p:sp>
        <p:nvSpPr>
          <p:cNvPr id="3" name="Content Placeholder 2">
            <a:extLst>
              <a:ext uri="{FF2B5EF4-FFF2-40B4-BE49-F238E27FC236}">
                <a16:creationId xmlns:a16="http://schemas.microsoft.com/office/drawing/2014/main" id="{4DD64C99-1C66-4844-A6E0-C14CD3846D49}"/>
              </a:ext>
            </a:extLst>
          </p:cNvPr>
          <p:cNvSpPr>
            <a:spLocks noGrp="1"/>
          </p:cNvSpPr>
          <p:nvPr>
            <p:ph idx="1"/>
          </p:nvPr>
        </p:nvSpPr>
        <p:spPr/>
        <p:txBody>
          <a:bodyPr>
            <a:normAutofit fontScale="92500" lnSpcReduction="10000"/>
          </a:bodyPr>
          <a:lstStyle/>
          <a:p>
            <a:r>
              <a:rPr lang="en-US" sz="2800" dirty="0"/>
              <a:t>—“Their beauty was in the bare torso, the muscles rippling in freedom under a skin to which a perpetual treatment of indigo, sun and oil gives a bloom neither brown nor blue, but something like a dark plum”</a:t>
            </a:r>
          </a:p>
          <a:p>
            <a:r>
              <a:rPr lang="en-US" sz="2800" dirty="0"/>
              <a:t>Even under their veils and heavy drapes, “no one in all that busy moving world wore either shoes or corsets; and it was this, I concluded, which gave them that grace and swallow-like motion.” </a:t>
            </a:r>
          </a:p>
          <a:p>
            <a:endParaRPr lang="en-US" dirty="0"/>
          </a:p>
        </p:txBody>
      </p:sp>
    </p:spTree>
    <p:extLst>
      <p:ext uri="{BB962C8B-B14F-4D97-AF65-F5344CB8AC3E}">
        <p14:creationId xmlns:p14="http://schemas.microsoft.com/office/powerpoint/2010/main" val="3699228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D3F61-FAC1-4C49-B7E3-0FCC69E1CCD8}"/>
              </a:ext>
            </a:extLst>
          </p:cNvPr>
          <p:cNvSpPr>
            <a:spLocks noGrp="1"/>
          </p:cNvSpPr>
          <p:nvPr>
            <p:ph type="title"/>
          </p:nvPr>
        </p:nvSpPr>
        <p:spPr/>
        <p:txBody>
          <a:bodyPr/>
          <a:lstStyle/>
          <a:p>
            <a:r>
              <a:rPr lang="en-US" dirty="0"/>
              <a:t>Freya Stark on wandering…</a:t>
            </a:r>
          </a:p>
        </p:txBody>
      </p:sp>
      <p:sp>
        <p:nvSpPr>
          <p:cNvPr id="3" name="Content Placeholder 2">
            <a:extLst>
              <a:ext uri="{FF2B5EF4-FFF2-40B4-BE49-F238E27FC236}">
                <a16:creationId xmlns:a16="http://schemas.microsoft.com/office/drawing/2014/main" id="{33B1B6F6-7A9F-4CE4-A7EF-9E0FC7EEE764}"/>
              </a:ext>
            </a:extLst>
          </p:cNvPr>
          <p:cNvSpPr>
            <a:spLocks noGrp="1"/>
          </p:cNvSpPr>
          <p:nvPr>
            <p:ph idx="1"/>
          </p:nvPr>
        </p:nvSpPr>
        <p:spPr>
          <a:xfrm>
            <a:off x="2592925" y="2314575"/>
            <a:ext cx="8915400" cy="3777622"/>
          </a:xfrm>
        </p:spPr>
        <p:txBody>
          <a:bodyPr>
            <a:normAutofit/>
          </a:bodyPr>
          <a:lstStyle/>
          <a:p>
            <a:r>
              <a:rPr lang="en-US" sz="2800" dirty="0"/>
              <a:t>"This is a great moment, when you see, however distant, the goal of your wandering. The thing which has been living in your imagination suddenly become part of the tangible world. It matters not how many ranges, rivers or parching dusty ways may lie between you; it is yours now for ever."</a:t>
            </a:r>
          </a:p>
        </p:txBody>
      </p:sp>
    </p:spTree>
    <p:extLst>
      <p:ext uri="{BB962C8B-B14F-4D97-AF65-F5344CB8AC3E}">
        <p14:creationId xmlns:p14="http://schemas.microsoft.com/office/powerpoint/2010/main" val="212480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24136-58C0-4DBA-A063-B75CD60125E1}"/>
              </a:ext>
            </a:extLst>
          </p:cNvPr>
          <p:cNvSpPr>
            <a:spLocks noGrp="1"/>
          </p:cNvSpPr>
          <p:nvPr>
            <p:ph type="title"/>
          </p:nvPr>
        </p:nvSpPr>
        <p:spPr/>
        <p:txBody>
          <a:bodyPr/>
          <a:lstStyle/>
          <a:p>
            <a:r>
              <a:rPr lang="en-US" dirty="0"/>
              <a:t>Is Stark speaking the truth? </a:t>
            </a:r>
          </a:p>
        </p:txBody>
      </p:sp>
      <p:sp>
        <p:nvSpPr>
          <p:cNvPr id="3" name="Content Placeholder 2">
            <a:extLst>
              <a:ext uri="{FF2B5EF4-FFF2-40B4-BE49-F238E27FC236}">
                <a16:creationId xmlns:a16="http://schemas.microsoft.com/office/drawing/2014/main" id="{39084C54-05DB-41E9-90E5-3DC50D08BB4B}"/>
              </a:ext>
            </a:extLst>
          </p:cNvPr>
          <p:cNvSpPr>
            <a:spLocks noGrp="1"/>
          </p:cNvSpPr>
          <p:nvPr>
            <p:ph idx="1"/>
          </p:nvPr>
        </p:nvSpPr>
        <p:spPr/>
        <p:txBody>
          <a:bodyPr/>
          <a:lstStyle/>
          <a:p>
            <a:r>
              <a:rPr lang="en-US" sz="2800" dirty="0"/>
              <a:t>“The great and almost only comfort about being a woman is that one can always pretend to be more stupid than one is and no one is surprised.” </a:t>
            </a:r>
          </a:p>
          <a:p>
            <a:pPr marL="0" indent="0">
              <a:buNone/>
            </a:pPr>
            <a:endParaRPr lang="en-US" sz="2800" dirty="0"/>
          </a:p>
          <a:p>
            <a:r>
              <a:rPr lang="en-US" sz="2800" dirty="0"/>
              <a:t>“A passion for mystery chiefly which explains the optimism of human beings toward both polygamy and travel.”</a:t>
            </a:r>
          </a:p>
          <a:p>
            <a:pPr marL="0" indent="0">
              <a:buNone/>
            </a:pPr>
            <a:endParaRPr lang="en-US" dirty="0"/>
          </a:p>
        </p:txBody>
      </p:sp>
    </p:spTree>
    <p:extLst>
      <p:ext uri="{BB962C8B-B14F-4D97-AF65-F5344CB8AC3E}">
        <p14:creationId xmlns:p14="http://schemas.microsoft.com/office/powerpoint/2010/main" val="317775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0826E-DA03-4D7B-B3C9-235FB3C760FF}"/>
              </a:ext>
            </a:extLst>
          </p:cNvPr>
          <p:cNvSpPr>
            <a:spLocks noGrp="1"/>
          </p:cNvSpPr>
          <p:nvPr>
            <p:ph type="title"/>
          </p:nvPr>
        </p:nvSpPr>
        <p:spPr/>
        <p:txBody>
          <a:bodyPr/>
          <a:lstStyle/>
          <a:p>
            <a:r>
              <a:rPr lang="en-US" dirty="0"/>
              <a:t>What is Freya Stark’s metaphorical identity as a travel writer?</a:t>
            </a:r>
          </a:p>
        </p:txBody>
      </p:sp>
      <p:sp>
        <p:nvSpPr>
          <p:cNvPr id="3" name="Content Placeholder 2">
            <a:extLst>
              <a:ext uri="{FF2B5EF4-FFF2-40B4-BE49-F238E27FC236}">
                <a16:creationId xmlns:a16="http://schemas.microsoft.com/office/drawing/2014/main" id="{9E4394AC-993E-415E-B834-C44851D2D863}"/>
              </a:ext>
            </a:extLst>
          </p:cNvPr>
          <p:cNvSpPr>
            <a:spLocks noGrp="1"/>
          </p:cNvSpPr>
          <p:nvPr>
            <p:ph idx="1"/>
          </p:nvPr>
        </p:nvSpPr>
        <p:spPr/>
        <p:txBody>
          <a:bodyPr>
            <a:noAutofit/>
          </a:bodyPr>
          <a:lstStyle/>
          <a:p>
            <a:pPr marL="0" indent="0">
              <a:buNone/>
            </a:pPr>
            <a:r>
              <a:rPr lang="en-US" sz="2800" dirty="0"/>
              <a:t>“There is a cheerful quality in the neat brisk sound of trotting donkey feet on hard ground. And it is pleasant too, to sit on a donkey pack, when you know how to do it, without rigidity, meeting the jolts and caprices of your companion with an elastic temper and a capacity for balance; riding, in fact, as one rides through life, with a calm eye for accidents and a taste for enjoyment in the meantime.”</a:t>
            </a:r>
          </a:p>
        </p:txBody>
      </p:sp>
    </p:spTree>
    <p:extLst>
      <p:ext uri="{BB962C8B-B14F-4D97-AF65-F5344CB8AC3E}">
        <p14:creationId xmlns:p14="http://schemas.microsoft.com/office/powerpoint/2010/main" val="2802182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01F3E-0EC1-4059-A85C-59370F08B43D}"/>
              </a:ext>
            </a:extLst>
          </p:cNvPr>
          <p:cNvSpPr>
            <a:spLocks noGrp="1"/>
          </p:cNvSpPr>
          <p:nvPr>
            <p:ph type="title"/>
          </p:nvPr>
        </p:nvSpPr>
        <p:spPr/>
        <p:txBody>
          <a:bodyPr/>
          <a:lstStyle/>
          <a:p>
            <a:r>
              <a:rPr lang="en-US" dirty="0"/>
              <a:t>Stark’s Metaphor as a Travel Writer</a:t>
            </a:r>
          </a:p>
        </p:txBody>
      </p:sp>
      <p:sp>
        <p:nvSpPr>
          <p:cNvPr id="3" name="Content Placeholder 2">
            <a:extLst>
              <a:ext uri="{FF2B5EF4-FFF2-40B4-BE49-F238E27FC236}">
                <a16:creationId xmlns:a16="http://schemas.microsoft.com/office/drawing/2014/main" id="{2361A9AD-8D35-4366-B585-AB5574E21163}"/>
              </a:ext>
            </a:extLst>
          </p:cNvPr>
          <p:cNvSpPr>
            <a:spLocks noGrp="1"/>
          </p:cNvSpPr>
          <p:nvPr>
            <p:ph idx="1"/>
          </p:nvPr>
        </p:nvSpPr>
        <p:spPr/>
        <p:txBody>
          <a:bodyPr>
            <a:normAutofit/>
          </a:bodyPr>
          <a:lstStyle/>
          <a:p>
            <a:pPr marL="0" indent="0">
              <a:buNone/>
            </a:pPr>
            <a:endParaRPr lang="en-US" sz="4000" dirty="0"/>
          </a:p>
          <a:p>
            <a:pPr marL="0" indent="0">
              <a:buNone/>
            </a:pPr>
            <a:r>
              <a:rPr lang="en-US" sz="4000" dirty="0"/>
              <a:t>“A finely calibrated compass with constantly searching needle” </a:t>
            </a:r>
          </a:p>
        </p:txBody>
      </p:sp>
    </p:spTree>
    <p:extLst>
      <p:ext uri="{BB962C8B-B14F-4D97-AF65-F5344CB8AC3E}">
        <p14:creationId xmlns:p14="http://schemas.microsoft.com/office/powerpoint/2010/main" val="3570387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10B1D-66FD-4A6A-B593-E193E1B7B6FF}"/>
              </a:ext>
            </a:extLst>
          </p:cNvPr>
          <p:cNvSpPr>
            <a:spLocks noGrp="1"/>
          </p:cNvSpPr>
          <p:nvPr>
            <p:ph type="title"/>
          </p:nvPr>
        </p:nvSpPr>
        <p:spPr/>
        <p:txBody>
          <a:bodyPr>
            <a:normAutofit/>
          </a:bodyPr>
          <a:lstStyle/>
          <a:p>
            <a:endParaRPr lang="en-US" dirty="0"/>
          </a:p>
        </p:txBody>
      </p:sp>
      <p:sp>
        <p:nvSpPr>
          <p:cNvPr id="3" name="Content Placeholder 2">
            <a:extLst>
              <a:ext uri="{FF2B5EF4-FFF2-40B4-BE49-F238E27FC236}">
                <a16:creationId xmlns:a16="http://schemas.microsoft.com/office/drawing/2014/main" id="{24897FA8-89C2-4545-BCA3-6FDA1F51E08A}"/>
              </a:ext>
            </a:extLst>
          </p:cNvPr>
          <p:cNvSpPr>
            <a:spLocks noGrp="1"/>
          </p:cNvSpPr>
          <p:nvPr>
            <p:ph idx="1"/>
          </p:nvPr>
        </p:nvSpPr>
        <p:spPr/>
        <p:txBody>
          <a:bodyPr>
            <a:normAutofit/>
          </a:bodyPr>
          <a:lstStyle/>
          <a:p>
            <a:r>
              <a:rPr lang="en-US" sz="3600" dirty="0"/>
              <a:t>An example of my own writing…for the purpose of transparency and investment</a:t>
            </a:r>
          </a:p>
          <a:p>
            <a:r>
              <a:rPr lang="en-US" sz="3600" dirty="0"/>
              <a:t>“Ghosts Who are Us” published on the blog, </a:t>
            </a:r>
            <a:r>
              <a:rPr lang="en-US" sz="3600" i="1" dirty="0"/>
              <a:t>Travels with Paul, </a:t>
            </a:r>
            <a:r>
              <a:rPr lang="en-US" sz="3600" dirty="0"/>
              <a:t>in</a:t>
            </a:r>
            <a:r>
              <a:rPr lang="en-US" sz="3600" i="1" dirty="0"/>
              <a:t> </a:t>
            </a:r>
            <a:r>
              <a:rPr lang="en-US" sz="3600" dirty="0"/>
              <a:t>October 2017.</a:t>
            </a:r>
          </a:p>
        </p:txBody>
      </p:sp>
    </p:spTree>
    <p:extLst>
      <p:ext uri="{BB962C8B-B14F-4D97-AF65-F5344CB8AC3E}">
        <p14:creationId xmlns:p14="http://schemas.microsoft.com/office/powerpoint/2010/main" val="946504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9851E3A-A987-4859-9987-B13096D975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73" name="Group 72">
            <a:extLst>
              <a:ext uri="{FF2B5EF4-FFF2-40B4-BE49-F238E27FC236}">
                <a16:creationId xmlns:a16="http://schemas.microsoft.com/office/drawing/2014/main" id="{BB12D296-A22C-4E21-9C75-3E67301E74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06785" y="228600"/>
            <a:ext cx="2851523" cy="6638625"/>
            <a:chOff x="2487613" y="285750"/>
            <a:chExt cx="2428875" cy="5654676"/>
          </a:xfrm>
        </p:grpSpPr>
        <p:sp>
          <p:nvSpPr>
            <p:cNvPr id="74" name="Freeform 11">
              <a:extLst>
                <a:ext uri="{FF2B5EF4-FFF2-40B4-BE49-F238E27FC236}">
                  <a16:creationId xmlns:a16="http://schemas.microsoft.com/office/drawing/2014/main" id="{1A1238F3-0B39-40D0-8C3F-BDBAAE1E3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75" name="Freeform 12">
              <a:extLst>
                <a:ext uri="{FF2B5EF4-FFF2-40B4-BE49-F238E27FC236}">
                  <a16:creationId xmlns:a16="http://schemas.microsoft.com/office/drawing/2014/main" id="{604D379A-6934-4295-9EF2-BDD404CB5C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76" name="Freeform 13">
              <a:extLst>
                <a:ext uri="{FF2B5EF4-FFF2-40B4-BE49-F238E27FC236}">
                  <a16:creationId xmlns:a16="http://schemas.microsoft.com/office/drawing/2014/main" id="{3C1E9A55-61F7-4040-8274-782A429D89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77" name="Freeform 14">
              <a:extLst>
                <a:ext uri="{FF2B5EF4-FFF2-40B4-BE49-F238E27FC236}">
                  <a16:creationId xmlns:a16="http://schemas.microsoft.com/office/drawing/2014/main" id="{6DBD7D8E-F59B-4CA6-93DC-2D936BC79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78" name="Freeform 15">
              <a:extLst>
                <a:ext uri="{FF2B5EF4-FFF2-40B4-BE49-F238E27FC236}">
                  <a16:creationId xmlns:a16="http://schemas.microsoft.com/office/drawing/2014/main" id="{5A2E5C3E-887D-4D86-8D20-C306EEA89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79" name="Freeform 16">
              <a:extLst>
                <a:ext uri="{FF2B5EF4-FFF2-40B4-BE49-F238E27FC236}">
                  <a16:creationId xmlns:a16="http://schemas.microsoft.com/office/drawing/2014/main" id="{983E4218-35DF-4531-9FFB-196FE4A70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80" name="Freeform 17">
              <a:extLst>
                <a:ext uri="{FF2B5EF4-FFF2-40B4-BE49-F238E27FC236}">
                  <a16:creationId xmlns:a16="http://schemas.microsoft.com/office/drawing/2014/main" id="{8D0B9266-FB4F-4A11-9906-D88930267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81" name="Freeform 18">
              <a:extLst>
                <a:ext uri="{FF2B5EF4-FFF2-40B4-BE49-F238E27FC236}">
                  <a16:creationId xmlns:a16="http://schemas.microsoft.com/office/drawing/2014/main" id="{4D68D567-E1FF-4421-A5A7-0FB5B6CCF3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82" name="Freeform 19">
              <a:extLst>
                <a:ext uri="{FF2B5EF4-FFF2-40B4-BE49-F238E27FC236}">
                  <a16:creationId xmlns:a16="http://schemas.microsoft.com/office/drawing/2014/main" id="{162E82F3-E7FB-46D6-A67C-19F349F67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83" name="Freeform 20">
              <a:extLst>
                <a:ext uri="{FF2B5EF4-FFF2-40B4-BE49-F238E27FC236}">
                  <a16:creationId xmlns:a16="http://schemas.microsoft.com/office/drawing/2014/main" id="{29237D49-4974-49A3-ADFD-719D2A3775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84" name="Freeform 21">
              <a:extLst>
                <a:ext uri="{FF2B5EF4-FFF2-40B4-BE49-F238E27FC236}">
                  <a16:creationId xmlns:a16="http://schemas.microsoft.com/office/drawing/2014/main" id="{15684C6D-1CAF-400F-AFB5-24C18BE66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85" name="Freeform 22">
              <a:extLst>
                <a:ext uri="{FF2B5EF4-FFF2-40B4-BE49-F238E27FC236}">
                  <a16:creationId xmlns:a16="http://schemas.microsoft.com/office/drawing/2014/main" id="{D71E86AF-F2C2-497D-8C63-1A633C0569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87" name="Group 86">
            <a:extLst>
              <a:ext uri="{FF2B5EF4-FFF2-40B4-BE49-F238E27FC236}">
                <a16:creationId xmlns:a16="http://schemas.microsoft.com/office/drawing/2014/main" id="{8FCB706A-A0EA-484D-93DC-B2CED03BD2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7733" y="-786"/>
            <a:ext cx="2356675" cy="6854040"/>
            <a:chOff x="6627813" y="194833"/>
            <a:chExt cx="1952625" cy="5678918"/>
          </a:xfrm>
        </p:grpSpPr>
        <p:sp>
          <p:nvSpPr>
            <p:cNvPr id="88" name="Freeform 27">
              <a:extLst>
                <a:ext uri="{FF2B5EF4-FFF2-40B4-BE49-F238E27FC236}">
                  <a16:creationId xmlns:a16="http://schemas.microsoft.com/office/drawing/2014/main" id="{A78D4A50-94B5-4EAE-B4AF-79D6DE9A2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89" name="Freeform 28">
              <a:extLst>
                <a:ext uri="{FF2B5EF4-FFF2-40B4-BE49-F238E27FC236}">
                  <a16:creationId xmlns:a16="http://schemas.microsoft.com/office/drawing/2014/main" id="{F465FEEF-4A9D-48D0-AD78-3F03C51531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90" name="Freeform 29">
              <a:extLst>
                <a:ext uri="{FF2B5EF4-FFF2-40B4-BE49-F238E27FC236}">
                  <a16:creationId xmlns:a16="http://schemas.microsoft.com/office/drawing/2014/main" id="{0B9FF3DB-CBEC-4D4E-B28F-CABCB9980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91" name="Freeform 30">
              <a:extLst>
                <a:ext uri="{FF2B5EF4-FFF2-40B4-BE49-F238E27FC236}">
                  <a16:creationId xmlns:a16="http://schemas.microsoft.com/office/drawing/2014/main" id="{45BC3B0B-20C8-4F1E-8120-9E6C5BA8D1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92" name="Freeform 31">
              <a:extLst>
                <a:ext uri="{FF2B5EF4-FFF2-40B4-BE49-F238E27FC236}">
                  <a16:creationId xmlns:a16="http://schemas.microsoft.com/office/drawing/2014/main" id="{C2D0EEAB-704C-4DBC-A730-7F8FFBEFC7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93" name="Freeform 32">
              <a:extLst>
                <a:ext uri="{FF2B5EF4-FFF2-40B4-BE49-F238E27FC236}">
                  <a16:creationId xmlns:a16="http://schemas.microsoft.com/office/drawing/2014/main" id="{8ADC598E-AAD3-4049-A1F7-D6BA27876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94" name="Freeform 33">
              <a:extLst>
                <a:ext uri="{FF2B5EF4-FFF2-40B4-BE49-F238E27FC236}">
                  <a16:creationId xmlns:a16="http://schemas.microsoft.com/office/drawing/2014/main" id="{080514FC-72C0-4BBE-8376-E2DD52C79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95" name="Freeform 34">
              <a:extLst>
                <a:ext uri="{FF2B5EF4-FFF2-40B4-BE49-F238E27FC236}">
                  <a16:creationId xmlns:a16="http://schemas.microsoft.com/office/drawing/2014/main" id="{B76B3E91-F388-454F-8306-D64D088958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96" name="Freeform 35">
              <a:extLst>
                <a:ext uri="{FF2B5EF4-FFF2-40B4-BE49-F238E27FC236}">
                  <a16:creationId xmlns:a16="http://schemas.microsoft.com/office/drawing/2014/main" id="{A24F85CC-2609-497D-A3BE-D128CE9E2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97" name="Freeform 36">
              <a:extLst>
                <a:ext uri="{FF2B5EF4-FFF2-40B4-BE49-F238E27FC236}">
                  <a16:creationId xmlns:a16="http://schemas.microsoft.com/office/drawing/2014/main" id="{026D0D91-F7BF-49FB-90D4-56B7B0FF8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98" name="Freeform 37">
              <a:extLst>
                <a:ext uri="{FF2B5EF4-FFF2-40B4-BE49-F238E27FC236}">
                  <a16:creationId xmlns:a16="http://schemas.microsoft.com/office/drawing/2014/main" id="{E3F29555-7107-4106-81BD-CA8763BD6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99" name="Freeform 38">
              <a:extLst>
                <a:ext uri="{FF2B5EF4-FFF2-40B4-BE49-F238E27FC236}">
                  <a16:creationId xmlns:a16="http://schemas.microsoft.com/office/drawing/2014/main" id="{68AF4D70-6597-4A7A-ABDD-30A8178BB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Title 1">
            <a:extLst>
              <a:ext uri="{FF2B5EF4-FFF2-40B4-BE49-F238E27FC236}">
                <a16:creationId xmlns:a16="http://schemas.microsoft.com/office/drawing/2014/main" id="{8FB144A9-9865-4737-9408-6F5AC8C0C235}"/>
              </a:ext>
            </a:extLst>
          </p:cNvPr>
          <p:cNvSpPr>
            <a:spLocks noGrp="1"/>
          </p:cNvSpPr>
          <p:nvPr>
            <p:ph type="title"/>
          </p:nvPr>
        </p:nvSpPr>
        <p:spPr>
          <a:xfrm>
            <a:off x="4659520" y="624110"/>
            <a:ext cx="6845092" cy="1280890"/>
          </a:xfrm>
        </p:spPr>
        <p:txBody>
          <a:bodyPr>
            <a:normAutofit fontScale="90000"/>
          </a:bodyPr>
          <a:lstStyle/>
          <a:p>
            <a:r>
              <a:rPr lang="en-US" altLang="en-US" sz="5300" dirty="0">
                <a:latin typeface="Calibri" panose="020F0502020204030204" pitchFamily="34" charset="0"/>
                <a:ea typeface="Times New Roman" panose="02020603050405020304" pitchFamily="18" charset="0"/>
                <a:cs typeface="Times New Roman" panose="02020603050405020304" pitchFamily="18" charset="0"/>
              </a:rPr>
              <a:t>Greeting the Ghosts Who are Us</a:t>
            </a:r>
            <a:br>
              <a:rPr lang="en-US" altLang="en-US" dirty="0"/>
            </a:br>
            <a:endParaRPr lang="en-US" dirty="0"/>
          </a:p>
        </p:txBody>
      </p:sp>
      <p:sp>
        <p:nvSpPr>
          <p:cNvPr id="101" name="Rectangle 100">
            <a:extLst>
              <a:ext uri="{FF2B5EF4-FFF2-40B4-BE49-F238E27FC236}">
                <a16:creationId xmlns:a16="http://schemas.microsoft.com/office/drawing/2014/main" id="{771D8553-2EA7-406A-A46F-8B3986C256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1632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3" name="Freeform 11">
            <a:extLst>
              <a:ext uri="{FF2B5EF4-FFF2-40B4-BE49-F238E27FC236}">
                <a16:creationId xmlns:a16="http://schemas.microsoft.com/office/drawing/2014/main" id="{5DE9A097-EFD3-4BA8-A9ED-6A278D3C8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2716320"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3074" name="Picture 35" descr="20151124_091644">
            <a:extLst>
              <a:ext uri="{FF2B5EF4-FFF2-40B4-BE49-F238E27FC236}">
                <a16:creationId xmlns:a16="http://schemas.microsoft.com/office/drawing/2014/main" id="{BEE1E629-7273-4B58-B279-76B74238AB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19" r="3" b="13819"/>
          <a:stretch/>
        </p:blipFill>
        <p:spPr bwMode="auto">
          <a:xfrm>
            <a:off x="20" y="965204"/>
            <a:ext cx="2725091" cy="4807425"/>
          </a:xfrm>
          <a:prstGeom prst="rect">
            <a:avLst/>
          </a:prstGeom>
          <a:noFill/>
          <a:extLst>
            <a:ext uri="{909E8E84-426E-40DD-AFC4-6F175D3DCCD1}">
              <a14:hiddenFill xmlns:a14="http://schemas.microsoft.com/office/drawing/2010/main">
                <a:solidFill>
                  <a:srgbClr val="FFFFFF"/>
                </a:solidFill>
              </a14:hiddenFill>
            </a:ext>
          </a:extLst>
        </p:spPr>
      </p:pic>
      <p:cxnSp>
        <p:nvCxnSpPr>
          <p:cNvPr id="105" name="Straight Connector 104">
            <a:extLst>
              <a:ext uri="{FF2B5EF4-FFF2-40B4-BE49-F238E27FC236}">
                <a16:creationId xmlns:a16="http://schemas.microsoft.com/office/drawing/2014/main" id="{8ED4CAA9-D1DB-4EAE-88BD-A149B54FE4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429000"/>
            <a:ext cx="2733254" cy="0"/>
          </a:xfrm>
          <a:prstGeom prst="line">
            <a:avLst/>
          </a:prstGeom>
          <a:ln w="50800" cap="flat">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6BC0F5A-6216-452D-9FDF-A8F46D4A1EBC}"/>
              </a:ext>
            </a:extLst>
          </p:cNvPr>
          <p:cNvSpPr>
            <a:spLocks noGrp="1"/>
          </p:cNvSpPr>
          <p:nvPr>
            <p:ph idx="1"/>
          </p:nvPr>
        </p:nvSpPr>
        <p:spPr>
          <a:xfrm>
            <a:off x="4656667" y="2133600"/>
            <a:ext cx="6847944" cy="3777622"/>
          </a:xfrm>
        </p:spPr>
        <p:txBody>
          <a:bodyPr>
            <a:normAutofit/>
          </a:bodyPr>
          <a:lstStyle/>
          <a:p>
            <a:pPr marL="0" marR="0" lvl="0" indent="0" defTabSz="914400" rtl="0" eaLnBrk="0" fontAlgn="base" latinLnBrk="0" hangingPunct="0">
              <a:spcBef>
                <a:spcPct val="0"/>
              </a:spcBef>
              <a:spcAft>
                <a:spcPts val="600"/>
              </a:spcAft>
              <a:buClrTx/>
              <a:buSzTx/>
              <a:buFontTx/>
              <a:buNone/>
              <a:tabLst/>
            </a:pPr>
            <a:r>
              <a:rPr kumimoji="0" lang="en-US" altLang="en-US" b="0" i="0" u="none" strike="noStrike" cap="none" normalizeH="0" baseline="0" dirty="0">
                <a:ln>
                  <a:noFill/>
                </a:ln>
                <a:effectLst/>
                <a:latin typeface="Calibri" panose="020F0502020204030204" pitchFamily="34" charset="0"/>
                <a:ea typeface="Times New Roman" panose="02020603050405020304" pitchFamily="18" charset="0"/>
                <a:cs typeface="Calibri" panose="020F0502020204030204" pitchFamily="34" charset="0"/>
              </a:rPr>
              <a:t>Paul and I are headed for </a:t>
            </a:r>
            <a:r>
              <a:rPr kumimoji="0" lang="en-US" altLang="en-US" b="0" i="0" u="none" strike="noStrike" cap="none" normalizeH="0" baseline="0" dirty="0" err="1">
                <a:ln>
                  <a:noFill/>
                </a:ln>
                <a:effectLst/>
                <a:latin typeface="Calibri" panose="020F0502020204030204" pitchFamily="34" charset="0"/>
                <a:ea typeface="Times New Roman" panose="02020603050405020304" pitchFamily="18" charset="0"/>
                <a:cs typeface="Calibri" panose="020F0502020204030204" pitchFamily="34" charset="0"/>
              </a:rPr>
              <a:t>Zihuatanejo</a:t>
            </a:r>
            <a:r>
              <a:rPr kumimoji="0" lang="en-US" altLang="en-US" b="0" i="0" u="none" strike="noStrike" cap="none" normalizeH="0" baseline="0" dirty="0">
                <a:ln>
                  <a:noFill/>
                </a:ln>
                <a:effectLst/>
                <a:latin typeface="Calibri" panose="020F0502020204030204" pitchFamily="34" charset="0"/>
                <a:ea typeface="Times New Roman" panose="02020603050405020304" pitchFamily="18" charset="0"/>
                <a:cs typeface="Calibri" panose="020F0502020204030204" pitchFamily="34" charset="0"/>
              </a:rPr>
              <a:t>, Mexico, the little beach town made famous in the movie (and book) Shawshank Redemption. Andy Dufresne escapes from prison and says to his friend Red Redding, “Get busy living or get busy dying.”</a:t>
            </a:r>
            <a:endParaRPr kumimoji="0" lang="en-US" altLang="en-US"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en-US" altLang="en-US" b="0" i="0" u="none" strike="noStrike" cap="none" normalizeH="0" baseline="0" dirty="0">
                <a:ln>
                  <a:noFill/>
                </a:ln>
                <a:effectLst/>
                <a:latin typeface="Calibri" panose="020F0502020204030204" pitchFamily="34" charset="0"/>
                <a:ea typeface="Times New Roman" panose="02020603050405020304" pitchFamily="18" charset="0"/>
                <a:cs typeface="Calibri" panose="020F0502020204030204" pitchFamily="34" charset="0"/>
              </a:rPr>
              <a:t>Paul and I are busy living. </a:t>
            </a:r>
          </a:p>
          <a:p>
            <a:pPr marL="0" lvl="0" indent="0" defTabSz="914400" eaLnBrk="0" fontAlgn="base" hangingPunct="0">
              <a:spcBef>
                <a:spcPct val="0"/>
              </a:spcBef>
              <a:spcAft>
                <a:spcPts val="600"/>
              </a:spcAft>
              <a:buClrTx/>
              <a:buNone/>
            </a:pPr>
            <a:r>
              <a:rPr lang="en-US" altLang="en-US" dirty="0">
                <a:solidFill>
                  <a:srgbClr val="404040"/>
                </a:solidFill>
                <a:latin typeface="Calibri" panose="020F0502020204030204" pitchFamily="34" charset="0"/>
                <a:ea typeface="Times New Roman" panose="02020603050405020304" pitchFamily="18" charset="0"/>
                <a:cs typeface="Calibri" panose="020F0502020204030204" pitchFamily="34" charset="0"/>
              </a:rPr>
              <a:t>We traveled to the humble town of </a:t>
            </a:r>
            <a:r>
              <a:rPr lang="en-US" altLang="en-US" dirty="0" err="1">
                <a:solidFill>
                  <a:srgbClr val="404040"/>
                </a:solidFill>
                <a:latin typeface="Calibri" panose="020F0502020204030204" pitchFamily="34" charset="0"/>
                <a:ea typeface="Times New Roman" panose="02020603050405020304" pitchFamily="18" charset="0"/>
                <a:cs typeface="Calibri" panose="020F0502020204030204" pitchFamily="34" charset="0"/>
              </a:rPr>
              <a:t>Zihuatanejo</a:t>
            </a:r>
            <a:r>
              <a:rPr lang="en-US" altLang="en-US" dirty="0">
                <a:solidFill>
                  <a:srgbClr val="404040"/>
                </a:solidFill>
                <a:latin typeface="Calibri" panose="020F0502020204030204" pitchFamily="34" charset="0"/>
                <a:ea typeface="Times New Roman" panose="02020603050405020304" pitchFamily="18" charset="0"/>
                <a:cs typeface="Calibri" panose="020F0502020204030204" pitchFamily="34" charset="0"/>
              </a:rPr>
              <a:t> in 2015 and fell in love with it. We could go to the sleek high-rise hotels of </a:t>
            </a:r>
            <a:r>
              <a:rPr lang="en-US" altLang="en-US" dirty="0" err="1">
                <a:solidFill>
                  <a:srgbClr val="404040"/>
                </a:solidFill>
                <a:latin typeface="Calibri" panose="020F0502020204030204" pitchFamily="34" charset="0"/>
                <a:ea typeface="Times New Roman" panose="02020603050405020304" pitchFamily="18" charset="0"/>
                <a:cs typeface="Calibri" panose="020F0502020204030204" pitchFamily="34" charset="0"/>
              </a:rPr>
              <a:t>Ixtaa</a:t>
            </a:r>
            <a:r>
              <a:rPr lang="en-US" altLang="en-US" dirty="0">
                <a:solidFill>
                  <a:srgbClr val="404040"/>
                </a:solidFill>
                <a:latin typeface="Calibri" panose="020F0502020204030204" pitchFamily="34" charset="0"/>
                <a:ea typeface="Times New Roman" panose="02020603050405020304" pitchFamily="18" charset="0"/>
                <a:cs typeface="Calibri" panose="020F0502020204030204" pitchFamily="34" charset="0"/>
              </a:rPr>
              <a:t> a few miles away, but there is something about </a:t>
            </a:r>
            <a:r>
              <a:rPr lang="en-US" altLang="en-US" dirty="0" err="1">
                <a:solidFill>
                  <a:srgbClr val="404040"/>
                </a:solidFill>
                <a:latin typeface="Calibri" panose="020F0502020204030204" pitchFamily="34" charset="0"/>
                <a:ea typeface="Times New Roman" panose="02020603050405020304" pitchFamily="18" charset="0"/>
                <a:cs typeface="Calibri" panose="020F0502020204030204" pitchFamily="34" charset="0"/>
              </a:rPr>
              <a:t>Zihuatanejo</a:t>
            </a:r>
            <a:r>
              <a:rPr lang="en-US" altLang="en-US" dirty="0">
                <a:solidFill>
                  <a:srgbClr val="404040"/>
                </a:solidFill>
                <a:latin typeface="Calibri" panose="020F0502020204030204" pitchFamily="34" charset="0"/>
                <a:ea typeface="Times New Roman" panose="02020603050405020304" pitchFamily="18" charset="0"/>
                <a:cs typeface="Calibri" panose="020F0502020204030204" pitchFamily="34" charset="0"/>
              </a:rPr>
              <a:t> that calls us back. We love it for its grubby, funny, sweet places and people. I hope, like last time, that as soon as our taxi leaves the highway and begins bumping along the pot-holed streets, the children in their school uniforms will run along next to us smiling and waving through the window.</a:t>
            </a:r>
            <a:endParaRPr kumimoji="0" lang="en-US" altLang="en-US"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endParaRPr kumimoji="0" lang="en-US" altLang="en-US" b="0" i="0" u="none" strike="noStrike" cap="none" normalizeH="0" baseline="0" dirty="0">
              <a:ln>
                <a:noFill/>
              </a:ln>
              <a:effectLst/>
              <a:latin typeface="Arial" panose="020B0604020202020204" pitchFamily="34" charset="0"/>
            </a:endParaRPr>
          </a:p>
        </p:txBody>
      </p:sp>
      <p:sp>
        <p:nvSpPr>
          <p:cNvPr id="4" name="Rectangle 3">
            <a:extLst>
              <a:ext uri="{FF2B5EF4-FFF2-40B4-BE49-F238E27FC236}">
                <a16:creationId xmlns:a16="http://schemas.microsoft.com/office/drawing/2014/main" id="{904341F5-0441-4E7F-B7E6-D3138A42416E}"/>
              </a:ext>
            </a:extLst>
          </p:cNvPr>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5">
            <a:extLst>
              <a:ext uri="{FF2B5EF4-FFF2-40B4-BE49-F238E27FC236}">
                <a16:creationId xmlns:a16="http://schemas.microsoft.com/office/drawing/2014/main" id="{FE4EBC30-2471-479F-B4D9-66BF10E7833F}"/>
              </a:ext>
            </a:extLst>
          </p:cNvPr>
          <p:cNvSpPr>
            <a:spLocks noChangeArrowheads="1"/>
          </p:cNvSpPr>
          <p:nvPr/>
        </p:nvSpPr>
        <p:spPr bwMode="auto">
          <a:xfrm>
            <a:off x="467360" y="5454168"/>
            <a:ext cx="229550" cy="3077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r>
              <a:rPr kumimoji="0" lang="en-US" altLang="en-US" sz="1400" b="0" i="0" u="none" strike="noStrike" cap="none" normalizeH="0" baseline="0" dirty="0">
                <a:ln>
                  <a:noFill/>
                </a:ln>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44207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3"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4"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5"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6"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7"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8"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9"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0"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1"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2"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3"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4"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6" name="Group 25">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7"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8"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9"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0"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1"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2"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3"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4"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5"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6"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7"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8"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40" name="Rectangle 39">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2" name="Freeform 11">
            <a:extLst>
              <a:ext uri="{FF2B5EF4-FFF2-40B4-BE49-F238E27FC236}">
                <a16:creationId xmlns:a16="http://schemas.microsoft.com/office/drawing/2014/main" id="{A57352BE-A213-4040-BE8E-D4A925AD9D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44" name="Rectangle 43">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46" name="Group 45">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47"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48"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49"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50"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51"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52"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53"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54"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55"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56"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57"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58"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60" name="Group 59">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61"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62"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63"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64"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65"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66"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67"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68"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69"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70"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71"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72"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Title 1">
            <a:extLst>
              <a:ext uri="{FF2B5EF4-FFF2-40B4-BE49-F238E27FC236}">
                <a16:creationId xmlns:a16="http://schemas.microsoft.com/office/drawing/2014/main" id="{901794AF-9AF5-47AA-A195-1B8688CEFF0F}"/>
              </a:ext>
            </a:extLst>
          </p:cNvPr>
          <p:cNvSpPr>
            <a:spLocks noGrp="1"/>
          </p:cNvSpPr>
          <p:nvPr>
            <p:ph type="title"/>
          </p:nvPr>
        </p:nvSpPr>
        <p:spPr>
          <a:xfrm>
            <a:off x="6483096" y="624110"/>
            <a:ext cx="5021516" cy="1280890"/>
          </a:xfrm>
        </p:spPr>
        <p:txBody>
          <a:bodyPr vert="horz" lIns="91440" tIns="45720" rIns="91440" bIns="45720" rtlCol="0" anchor="t">
            <a:normAutofit/>
          </a:bodyPr>
          <a:lstStyle/>
          <a:p>
            <a:r>
              <a:rPr lang="en-US" sz="3600" dirty="0"/>
              <a:t>Greeting the Ghosts Who are Us, cont.</a:t>
            </a:r>
          </a:p>
        </p:txBody>
      </p:sp>
      <p:sp>
        <p:nvSpPr>
          <p:cNvPr id="74" name="Rectangle 73">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76"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7" name="Picture 36" descr="20151121_172254">
            <a:extLst>
              <a:ext uri="{FF2B5EF4-FFF2-40B4-BE49-F238E27FC236}">
                <a16:creationId xmlns:a16="http://schemas.microsoft.com/office/drawing/2014/main" id="{2EEDD968-EDEE-418E-B116-F38ECC96518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7782"/>
          <a:stretch/>
        </p:blipFill>
        <p:spPr bwMode="auto">
          <a:xfrm>
            <a:off x="-1555" y="1731"/>
            <a:ext cx="467109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99A12A23-7A9E-41D6-AF4E-55F97203E089}"/>
              </a:ext>
            </a:extLst>
          </p:cNvPr>
          <p:cNvSpPr>
            <a:spLocks noGrp="1"/>
          </p:cNvSpPr>
          <p:nvPr>
            <p:ph type="body" sz="half" idx="2"/>
          </p:nvPr>
        </p:nvSpPr>
        <p:spPr>
          <a:xfrm>
            <a:off x="6438191" y="2133600"/>
            <a:ext cx="5066419" cy="3777622"/>
          </a:xfrm>
        </p:spPr>
        <p:txBody>
          <a:bodyPr vert="horz" lIns="91440" tIns="45720" rIns="91440" bIns="45720" rtlCol="0">
            <a:normAutofit lnSpcReduction="10000"/>
          </a:bodyPr>
          <a:lstStyle/>
          <a:p>
            <a:r>
              <a:rPr lang="en-US" sz="1600" dirty="0"/>
              <a:t>The quaint, raspberry pink-hued hotel, Paseo de Morro, is our very own Grand Marigold Hotel from the movie by the same name. It clutches the rocks on the side of the cliff hanging over </a:t>
            </a:r>
            <a:r>
              <a:rPr lang="en-US" sz="1600" dirty="0" err="1"/>
              <a:t>Zihuatanejo</a:t>
            </a:r>
            <a:r>
              <a:rPr lang="en-US" sz="1600" dirty="0"/>
              <a:t> Bay. It is not uncommon to see yard boys chase scorpions down the stairs while the sweet girls who work at the reception desk place geckos on their shoulders and pet them with shy smiles. </a:t>
            </a:r>
          </a:p>
          <a:p>
            <a:r>
              <a:rPr lang="en-US" sz="1600" dirty="0"/>
              <a:t>There are 166 steps from our hotel into town. A few times we started the margaritas earlier than was advisable, and the climb back to the top was demoralizing. The hotel staff who call us Mr. Paul and Miss Lesley clucked like disapproving mother hens when we appeared in the lobby tired, hot, and, let’s just say it—intoxicated. </a:t>
            </a:r>
          </a:p>
          <a:p>
            <a:pPr>
              <a:buFont typeface="Wingdings 3" charset="2"/>
              <a:buChar char=""/>
            </a:pPr>
            <a:endParaRPr lang="en-US" dirty="0"/>
          </a:p>
        </p:txBody>
      </p:sp>
    </p:spTree>
    <p:extLst>
      <p:ext uri="{BB962C8B-B14F-4D97-AF65-F5344CB8AC3E}">
        <p14:creationId xmlns:p14="http://schemas.microsoft.com/office/powerpoint/2010/main" val="2530979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46"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47"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48"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9"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50"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51"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52"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53"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54"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55"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56"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57"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59" name="Group 58">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60"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61"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62"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63"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64"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65"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66"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67"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68"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69"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70"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71"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3" name="Rectangle 72">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75" name="Freeform 11">
            <a:extLst>
              <a:ext uri="{FF2B5EF4-FFF2-40B4-BE49-F238E27FC236}">
                <a16:creationId xmlns:a16="http://schemas.microsoft.com/office/drawing/2014/main" id="{A57352BE-A213-4040-BE8E-D4A925AD9D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77" name="Rectangle 76">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8751C8-43F2-46F9-99B9-534C22A14873}"/>
              </a:ext>
            </a:extLst>
          </p:cNvPr>
          <p:cNvSpPr>
            <a:spLocks noGrp="1"/>
          </p:cNvSpPr>
          <p:nvPr>
            <p:ph type="title"/>
          </p:nvPr>
        </p:nvSpPr>
        <p:spPr>
          <a:xfrm>
            <a:off x="649224" y="645106"/>
            <a:ext cx="3650279" cy="1474522"/>
          </a:xfrm>
        </p:spPr>
        <p:txBody>
          <a:bodyPr vert="horz" lIns="91440" tIns="45720" rIns="91440" bIns="45720" rtlCol="0" anchor="t">
            <a:normAutofit fontScale="90000"/>
          </a:bodyPr>
          <a:lstStyle/>
          <a:p>
            <a:r>
              <a:rPr lang="en-US" sz="3600" dirty="0"/>
              <a:t>Greeting the Ghosts Who are Us, cont.</a:t>
            </a:r>
          </a:p>
        </p:txBody>
      </p:sp>
      <p:sp>
        <p:nvSpPr>
          <p:cNvPr id="79" name="Rectangle 78">
            <a:extLst>
              <a:ext uri="{FF2B5EF4-FFF2-40B4-BE49-F238E27FC236}">
                <a16:creationId xmlns:a16="http://schemas.microsoft.com/office/drawing/2014/main" id="{94543A62-A2AB-454A-878E-D3D9190D5F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 name="Text Placeholder 3">
            <a:extLst>
              <a:ext uri="{FF2B5EF4-FFF2-40B4-BE49-F238E27FC236}">
                <a16:creationId xmlns:a16="http://schemas.microsoft.com/office/drawing/2014/main" id="{65D0704B-A3DC-4BC9-84AD-F17331957682}"/>
              </a:ext>
            </a:extLst>
          </p:cNvPr>
          <p:cNvSpPr>
            <a:spLocks noGrp="1"/>
          </p:cNvSpPr>
          <p:nvPr>
            <p:ph type="body" sz="half" idx="2"/>
          </p:nvPr>
        </p:nvSpPr>
        <p:spPr>
          <a:xfrm>
            <a:off x="649225" y="2133600"/>
            <a:ext cx="3650278" cy="3759253"/>
          </a:xfrm>
        </p:spPr>
        <p:txBody>
          <a:bodyPr vert="horz" lIns="91440" tIns="45720" rIns="91440" bIns="45720" rtlCol="0">
            <a:noAutofit/>
          </a:bodyPr>
          <a:lstStyle/>
          <a:p>
            <a:pPr>
              <a:buFont typeface="Wingdings 3" charset="2"/>
              <a:buChar char=""/>
            </a:pPr>
            <a:r>
              <a:rPr lang="en-US" sz="1400" dirty="0"/>
              <a:t>I have prepared myself that the magic of “first times” will be fewer. However, I will go down the steps and stand on the shore with the arrival of the first ray of sunrise when the long and fast </a:t>
            </a:r>
            <a:r>
              <a:rPr lang="en-US" sz="1400" dirty="0" err="1"/>
              <a:t>panga</a:t>
            </a:r>
            <a:r>
              <a:rPr lang="en-US" sz="1400" dirty="0"/>
              <a:t> boats hurtle towards the familiar landmarks that welcome them home each morning. The fishermen who cast their nets by the light of the moon or by headlamps on moonless nights, slide their shallow-bottomed boats onto the beach and push their bounty over the side. Fish, some still flopping, rain onto the sand and wait for the restaurants from the resort town to come and select the catch of the day. No matter how many times I see that flotilla heading for shore, I know my breath will catch in my throat just a little.</a:t>
            </a:r>
          </a:p>
        </p:txBody>
      </p:sp>
      <p:pic>
        <p:nvPicPr>
          <p:cNvPr id="5" name="Picture Placeholder 4" descr="20151123_115104">
            <a:extLst>
              <a:ext uri="{FF2B5EF4-FFF2-40B4-BE49-F238E27FC236}">
                <a16:creationId xmlns:a16="http://schemas.microsoft.com/office/drawing/2014/main" id="{9A06246A-BE6B-4BAE-B21C-46BA4C24DE40}"/>
              </a:ext>
            </a:extLst>
          </p:cNvPr>
          <p:cNvPicPr>
            <a:picLocks noGrp="1"/>
          </p:cNvPicPr>
          <p:nvPr>
            <p:ph type="pic" idx="1"/>
          </p:nvPr>
        </p:nvPicPr>
        <p:blipFill rotWithShape="1">
          <a:blip r:embed="rId2">
            <a:extLst>
              <a:ext uri="{28A0092B-C50C-407E-A947-70E740481C1C}">
                <a14:useLocalDpi xmlns:a14="http://schemas.microsoft.com/office/drawing/2010/main" val="0"/>
              </a:ext>
            </a:extLst>
          </a:blip>
          <a:srcRect l="16869" r="9066" b="-1"/>
          <a:stretch/>
        </p:blipFill>
        <p:spPr bwMode="auto">
          <a:xfrm>
            <a:off x="4619543" y="640080"/>
            <a:ext cx="6953577" cy="5252773"/>
          </a:xfrm>
          <a:prstGeom prst="rect">
            <a:avLst/>
          </a:prstGeom>
          <a:noFill/>
        </p:spPr>
      </p:pic>
      <p:sp>
        <p:nvSpPr>
          <p:cNvPr id="81" name="Freeform 11">
            <a:extLst>
              <a:ext uri="{FF2B5EF4-FFF2-40B4-BE49-F238E27FC236}">
                <a16:creationId xmlns:a16="http://schemas.microsoft.com/office/drawing/2014/main" id="{50553464-41F1-4160-9D02-7C5EC7013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8510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67" name="Group 66">
            <a:extLst>
              <a:ext uri="{FF2B5EF4-FFF2-40B4-BE49-F238E27FC236}">
                <a16:creationId xmlns:a16="http://schemas.microsoft.com/office/drawing/2014/main" id="{F2780DFF-3AF5-4F60-B2A3-AA766AD8B3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68" name="Freeform 11">
              <a:extLst>
                <a:ext uri="{FF2B5EF4-FFF2-40B4-BE49-F238E27FC236}">
                  <a16:creationId xmlns:a16="http://schemas.microsoft.com/office/drawing/2014/main" id="{1C79324C-CB0A-40CA-AE77-7CFA131A7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69" name="Freeform 12">
              <a:extLst>
                <a:ext uri="{FF2B5EF4-FFF2-40B4-BE49-F238E27FC236}">
                  <a16:creationId xmlns:a16="http://schemas.microsoft.com/office/drawing/2014/main" id="{FE6F32A9-AD07-4A53-BA89-05D8AC1EB6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70" name="Freeform 13">
              <a:extLst>
                <a:ext uri="{FF2B5EF4-FFF2-40B4-BE49-F238E27FC236}">
                  <a16:creationId xmlns:a16="http://schemas.microsoft.com/office/drawing/2014/main" id="{BF108F4A-C3A5-42B2-9D7B-10D92D15CE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71" name="Freeform 14">
              <a:extLst>
                <a:ext uri="{FF2B5EF4-FFF2-40B4-BE49-F238E27FC236}">
                  <a16:creationId xmlns:a16="http://schemas.microsoft.com/office/drawing/2014/main" id="{8254BB4A-F14E-4DE6-94AE-3701198976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72" name="Freeform 15">
              <a:extLst>
                <a:ext uri="{FF2B5EF4-FFF2-40B4-BE49-F238E27FC236}">
                  <a16:creationId xmlns:a16="http://schemas.microsoft.com/office/drawing/2014/main" id="{37BE596F-4E67-44BA-99D0-37A64771FB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73" name="Freeform 16">
              <a:extLst>
                <a:ext uri="{FF2B5EF4-FFF2-40B4-BE49-F238E27FC236}">
                  <a16:creationId xmlns:a16="http://schemas.microsoft.com/office/drawing/2014/main" id="{9A48CE8A-2735-4764-AF04-D7679A305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74" name="Freeform 17">
              <a:extLst>
                <a:ext uri="{FF2B5EF4-FFF2-40B4-BE49-F238E27FC236}">
                  <a16:creationId xmlns:a16="http://schemas.microsoft.com/office/drawing/2014/main" id="{7058C06C-28D8-4334-83E0-AEA77C4AF3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75" name="Freeform 18">
              <a:extLst>
                <a:ext uri="{FF2B5EF4-FFF2-40B4-BE49-F238E27FC236}">
                  <a16:creationId xmlns:a16="http://schemas.microsoft.com/office/drawing/2014/main" id="{530C5090-5A77-4DFC-8CDA-D6E2576ACC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76" name="Freeform 19">
              <a:extLst>
                <a:ext uri="{FF2B5EF4-FFF2-40B4-BE49-F238E27FC236}">
                  <a16:creationId xmlns:a16="http://schemas.microsoft.com/office/drawing/2014/main" id="{57EC1ECF-618E-4B07-B823-11316CE52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77" name="Freeform 20">
              <a:extLst>
                <a:ext uri="{FF2B5EF4-FFF2-40B4-BE49-F238E27FC236}">
                  <a16:creationId xmlns:a16="http://schemas.microsoft.com/office/drawing/2014/main" id="{7C8B4CFB-E7F6-4A2B-AA5B-CB910D23A2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78" name="Freeform 21">
              <a:extLst>
                <a:ext uri="{FF2B5EF4-FFF2-40B4-BE49-F238E27FC236}">
                  <a16:creationId xmlns:a16="http://schemas.microsoft.com/office/drawing/2014/main" id="{EBEADD2C-CA66-41C5-8622-31212959D4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79" name="Freeform 22">
              <a:extLst>
                <a:ext uri="{FF2B5EF4-FFF2-40B4-BE49-F238E27FC236}">
                  <a16:creationId xmlns:a16="http://schemas.microsoft.com/office/drawing/2014/main" id="{3CE06860-DDC5-4FC7-97D7-795F9CA9B1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81" name="Group 80">
            <a:extLst>
              <a:ext uri="{FF2B5EF4-FFF2-40B4-BE49-F238E27FC236}">
                <a16:creationId xmlns:a16="http://schemas.microsoft.com/office/drawing/2014/main" id="{BDA041F5-FB91-4FE3-8309-30F32C6A48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82" name="Freeform 27">
              <a:extLst>
                <a:ext uri="{FF2B5EF4-FFF2-40B4-BE49-F238E27FC236}">
                  <a16:creationId xmlns:a16="http://schemas.microsoft.com/office/drawing/2014/main" id="{17D7CDD7-7A0A-4EBD-A35A-5C77175F6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83" name="Freeform 28">
              <a:extLst>
                <a:ext uri="{FF2B5EF4-FFF2-40B4-BE49-F238E27FC236}">
                  <a16:creationId xmlns:a16="http://schemas.microsoft.com/office/drawing/2014/main" id="{3535804A-BB84-44EB-9712-B96D7AEB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84" name="Freeform 29">
              <a:extLst>
                <a:ext uri="{FF2B5EF4-FFF2-40B4-BE49-F238E27FC236}">
                  <a16:creationId xmlns:a16="http://schemas.microsoft.com/office/drawing/2014/main" id="{2EA058FC-BE7B-40CC-A63E-8E646238F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85" name="Freeform 30">
              <a:extLst>
                <a:ext uri="{FF2B5EF4-FFF2-40B4-BE49-F238E27FC236}">
                  <a16:creationId xmlns:a16="http://schemas.microsoft.com/office/drawing/2014/main" id="{0E8271EE-FB1E-459E-8E94-991CB5383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86" name="Freeform 31">
              <a:extLst>
                <a:ext uri="{FF2B5EF4-FFF2-40B4-BE49-F238E27FC236}">
                  <a16:creationId xmlns:a16="http://schemas.microsoft.com/office/drawing/2014/main" id="{928D4994-0177-4E02-B988-4786CF3B7D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87" name="Freeform 32">
              <a:extLst>
                <a:ext uri="{FF2B5EF4-FFF2-40B4-BE49-F238E27FC236}">
                  <a16:creationId xmlns:a16="http://schemas.microsoft.com/office/drawing/2014/main" id="{3A3FF466-04BF-4F8D-88E1-98C1A2CC7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88" name="Freeform 33">
              <a:extLst>
                <a:ext uri="{FF2B5EF4-FFF2-40B4-BE49-F238E27FC236}">
                  <a16:creationId xmlns:a16="http://schemas.microsoft.com/office/drawing/2014/main" id="{2513E60D-9026-4A28-8D6E-03593D3A4D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89" name="Freeform 34">
              <a:extLst>
                <a:ext uri="{FF2B5EF4-FFF2-40B4-BE49-F238E27FC236}">
                  <a16:creationId xmlns:a16="http://schemas.microsoft.com/office/drawing/2014/main" id="{49D0D017-FE95-4B99-AD82-BE697DF1B9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90" name="Freeform 35">
              <a:extLst>
                <a:ext uri="{FF2B5EF4-FFF2-40B4-BE49-F238E27FC236}">
                  <a16:creationId xmlns:a16="http://schemas.microsoft.com/office/drawing/2014/main" id="{299ACBF5-2856-4022-AA4D-9E8F39989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91" name="Freeform 36">
              <a:extLst>
                <a:ext uri="{FF2B5EF4-FFF2-40B4-BE49-F238E27FC236}">
                  <a16:creationId xmlns:a16="http://schemas.microsoft.com/office/drawing/2014/main" id="{6A150E2E-4FA2-4D3C-9FDD-E0ECFC8010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92" name="Freeform 37">
              <a:extLst>
                <a:ext uri="{FF2B5EF4-FFF2-40B4-BE49-F238E27FC236}">
                  <a16:creationId xmlns:a16="http://schemas.microsoft.com/office/drawing/2014/main" id="{00FF753A-252D-49AB-AE93-D92EBB4BFB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93" name="Freeform 38">
              <a:extLst>
                <a:ext uri="{FF2B5EF4-FFF2-40B4-BE49-F238E27FC236}">
                  <a16:creationId xmlns:a16="http://schemas.microsoft.com/office/drawing/2014/main" id="{8F689818-FACD-466B-B41E-51BA779D2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95" name="Rectangle 94">
            <a:extLst>
              <a:ext uri="{FF2B5EF4-FFF2-40B4-BE49-F238E27FC236}">
                <a16:creationId xmlns:a16="http://schemas.microsoft.com/office/drawing/2014/main" id="{57041BDD-619A-42E7-9D5B-D932A5FDF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97" name="Freeform 11">
            <a:extLst>
              <a:ext uri="{FF2B5EF4-FFF2-40B4-BE49-F238E27FC236}">
                <a16:creationId xmlns:a16="http://schemas.microsoft.com/office/drawing/2014/main" id="{241A2EF5-5ECE-4EA6-A93F-1E2E86A896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99" name="Rectangle 98">
            <a:extLst>
              <a:ext uri="{FF2B5EF4-FFF2-40B4-BE49-F238E27FC236}">
                <a16:creationId xmlns:a16="http://schemas.microsoft.com/office/drawing/2014/main" id="{B67D2132-90B3-413F-897F-473BEF0EB3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01" name="Group 100">
            <a:extLst>
              <a:ext uri="{FF2B5EF4-FFF2-40B4-BE49-F238E27FC236}">
                <a16:creationId xmlns:a16="http://schemas.microsoft.com/office/drawing/2014/main" id="{74460720-66DC-4234-912F-937B6FDB87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03450" y="228600"/>
            <a:ext cx="2851523" cy="6638625"/>
            <a:chOff x="2487613" y="285750"/>
            <a:chExt cx="2428875" cy="5654676"/>
          </a:xfrm>
        </p:grpSpPr>
        <p:sp>
          <p:nvSpPr>
            <p:cNvPr id="102" name="Freeform 11">
              <a:extLst>
                <a:ext uri="{FF2B5EF4-FFF2-40B4-BE49-F238E27FC236}">
                  <a16:creationId xmlns:a16="http://schemas.microsoft.com/office/drawing/2014/main" id="{C4A88BE6-B5A4-499E-98EB-107227BE68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03" name="Freeform 12">
              <a:extLst>
                <a:ext uri="{FF2B5EF4-FFF2-40B4-BE49-F238E27FC236}">
                  <a16:creationId xmlns:a16="http://schemas.microsoft.com/office/drawing/2014/main" id="{19B837A7-4D48-4393-8A43-A10CB8CCF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4" name="Freeform 13">
              <a:extLst>
                <a:ext uri="{FF2B5EF4-FFF2-40B4-BE49-F238E27FC236}">
                  <a16:creationId xmlns:a16="http://schemas.microsoft.com/office/drawing/2014/main" id="{6B6E76C6-E75F-496A-AFCF-915BD84C5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05" name="Freeform 14">
              <a:extLst>
                <a:ext uri="{FF2B5EF4-FFF2-40B4-BE49-F238E27FC236}">
                  <a16:creationId xmlns:a16="http://schemas.microsoft.com/office/drawing/2014/main" id="{E0EE5DC6-334C-4AD9-8208-AF34D0BA5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06" name="Freeform 15">
              <a:extLst>
                <a:ext uri="{FF2B5EF4-FFF2-40B4-BE49-F238E27FC236}">
                  <a16:creationId xmlns:a16="http://schemas.microsoft.com/office/drawing/2014/main" id="{04DAFE7F-972B-4CD7-A330-F5C48C1BE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07" name="Freeform 16">
              <a:extLst>
                <a:ext uri="{FF2B5EF4-FFF2-40B4-BE49-F238E27FC236}">
                  <a16:creationId xmlns:a16="http://schemas.microsoft.com/office/drawing/2014/main" id="{B0B1B88F-EEB4-4B36-A880-8E99E4149C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08" name="Freeform 17">
              <a:extLst>
                <a:ext uri="{FF2B5EF4-FFF2-40B4-BE49-F238E27FC236}">
                  <a16:creationId xmlns:a16="http://schemas.microsoft.com/office/drawing/2014/main" id="{7819C65F-DFE8-4983-AD05-4469DAD7D0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09" name="Freeform 18">
              <a:extLst>
                <a:ext uri="{FF2B5EF4-FFF2-40B4-BE49-F238E27FC236}">
                  <a16:creationId xmlns:a16="http://schemas.microsoft.com/office/drawing/2014/main" id="{A5D8FC94-2A52-411C-A5A4-D49C6D68D5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10" name="Freeform 19">
              <a:extLst>
                <a:ext uri="{FF2B5EF4-FFF2-40B4-BE49-F238E27FC236}">
                  <a16:creationId xmlns:a16="http://schemas.microsoft.com/office/drawing/2014/main" id="{89FFCABD-9508-45D5-B3BB-36762A9A0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11" name="Freeform 20">
              <a:extLst>
                <a:ext uri="{FF2B5EF4-FFF2-40B4-BE49-F238E27FC236}">
                  <a16:creationId xmlns:a16="http://schemas.microsoft.com/office/drawing/2014/main" id="{6105C770-5740-4BBE-B06B-85A2D57DA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12" name="Freeform 21">
              <a:extLst>
                <a:ext uri="{FF2B5EF4-FFF2-40B4-BE49-F238E27FC236}">
                  <a16:creationId xmlns:a16="http://schemas.microsoft.com/office/drawing/2014/main" id="{4B43C6F7-D9BA-4DC1-B8D8-5EAD633C91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13" name="Freeform 22">
              <a:extLst>
                <a:ext uri="{FF2B5EF4-FFF2-40B4-BE49-F238E27FC236}">
                  <a16:creationId xmlns:a16="http://schemas.microsoft.com/office/drawing/2014/main" id="{3876E60C-4CD7-481B-B5AA-AA4D49B3E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15" name="Group 114">
            <a:extLst>
              <a:ext uri="{FF2B5EF4-FFF2-40B4-BE49-F238E27FC236}">
                <a16:creationId xmlns:a16="http://schemas.microsoft.com/office/drawing/2014/main" id="{CA97D299-8731-402D-984F-517FCAC324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30665" y="-786"/>
            <a:ext cx="2356675" cy="6854040"/>
            <a:chOff x="6627813" y="194833"/>
            <a:chExt cx="1952625" cy="5678918"/>
          </a:xfrm>
        </p:grpSpPr>
        <p:sp>
          <p:nvSpPr>
            <p:cNvPr id="116" name="Freeform 27">
              <a:extLst>
                <a:ext uri="{FF2B5EF4-FFF2-40B4-BE49-F238E27FC236}">
                  <a16:creationId xmlns:a16="http://schemas.microsoft.com/office/drawing/2014/main" id="{D775DAB2-C7D4-471E-9FA3-9D4D2A818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17" name="Freeform 28">
              <a:extLst>
                <a:ext uri="{FF2B5EF4-FFF2-40B4-BE49-F238E27FC236}">
                  <a16:creationId xmlns:a16="http://schemas.microsoft.com/office/drawing/2014/main" id="{4A9E67DE-26CC-4E04-B898-CC2AF716F4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18" name="Freeform 29">
              <a:extLst>
                <a:ext uri="{FF2B5EF4-FFF2-40B4-BE49-F238E27FC236}">
                  <a16:creationId xmlns:a16="http://schemas.microsoft.com/office/drawing/2014/main" id="{B6C5A859-3F59-4BE1-B8F9-9F17C4138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19" name="Freeform 30">
              <a:extLst>
                <a:ext uri="{FF2B5EF4-FFF2-40B4-BE49-F238E27FC236}">
                  <a16:creationId xmlns:a16="http://schemas.microsoft.com/office/drawing/2014/main" id="{70F23C6F-8DC0-4347-AE98-33C019D3AD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20" name="Freeform 31">
              <a:extLst>
                <a:ext uri="{FF2B5EF4-FFF2-40B4-BE49-F238E27FC236}">
                  <a16:creationId xmlns:a16="http://schemas.microsoft.com/office/drawing/2014/main" id="{56B3A07F-E0ED-4BF9-B848-9E0D9A6EA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21" name="Freeform 32">
              <a:extLst>
                <a:ext uri="{FF2B5EF4-FFF2-40B4-BE49-F238E27FC236}">
                  <a16:creationId xmlns:a16="http://schemas.microsoft.com/office/drawing/2014/main" id="{D5FB69DA-15EA-4B7A-A8C1-0CC17E7199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22" name="Freeform 33">
              <a:extLst>
                <a:ext uri="{FF2B5EF4-FFF2-40B4-BE49-F238E27FC236}">
                  <a16:creationId xmlns:a16="http://schemas.microsoft.com/office/drawing/2014/main" id="{35D11589-6D08-40A9-BD45-7570C30617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23" name="Freeform 34">
              <a:extLst>
                <a:ext uri="{FF2B5EF4-FFF2-40B4-BE49-F238E27FC236}">
                  <a16:creationId xmlns:a16="http://schemas.microsoft.com/office/drawing/2014/main" id="{9BD41F1A-2593-4ECF-A8D1-EEEF2A51F9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24" name="Freeform 35">
              <a:extLst>
                <a:ext uri="{FF2B5EF4-FFF2-40B4-BE49-F238E27FC236}">
                  <a16:creationId xmlns:a16="http://schemas.microsoft.com/office/drawing/2014/main" id="{127D0C29-A6BA-4571-A4B9-8E3B063BB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125" name="Freeform 36">
              <a:extLst>
                <a:ext uri="{FF2B5EF4-FFF2-40B4-BE49-F238E27FC236}">
                  <a16:creationId xmlns:a16="http://schemas.microsoft.com/office/drawing/2014/main" id="{FE263E04-8CE6-492B-8054-750BE660B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26" name="Freeform 37">
              <a:extLst>
                <a:ext uri="{FF2B5EF4-FFF2-40B4-BE49-F238E27FC236}">
                  <a16:creationId xmlns:a16="http://schemas.microsoft.com/office/drawing/2014/main" id="{B8A8736B-9FE1-44BA-93AE-DFDCDBA1A4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27" name="Freeform 38">
              <a:extLst>
                <a:ext uri="{FF2B5EF4-FFF2-40B4-BE49-F238E27FC236}">
                  <a16:creationId xmlns:a16="http://schemas.microsoft.com/office/drawing/2014/main" id="{CCAF27F2-5CE1-4905-AA97-37DA7A2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Title 1">
            <a:extLst>
              <a:ext uri="{FF2B5EF4-FFF2-40B4-BE49-F238E27FC236}">
                <a16:creationId xmlns:a16="http://schemas.microsoft.com/office/drawing/2014/main" id="{F8F01AA6-EDFC-4C4D-B79E-7EC57ACBF278}"/>
              </a:ext>
            </a:extLst>
          </p:cNvPr>
          <p:cNvSpPr>
            <a:spLocks noGrp="1"/>
          </p:cNvSpPr>
          <p:nvPr>
            <p:ph type="title"/>
          </p:nvPr>
        </p:nvSpPr>
        <p:spPr>
          <a:xfrm>
            <a:off x="4659520" y="624110"/>
            <a:ext cx="6845092" cy="1280890"/>
          </a:xfrm>
        </p:spPr>
        <p:txBody>
          <a:bodyPr vert="horz" lIns="91440" tIns="45720" rIns="91440" bIns="45720" rtlCol="0" anchor="t">
            <a:normAutofit/>
          </a:bodyPr>
          <a:lstStyle/>
          <a:p>
            <a:pPr>
              <a:lnSpc>
                <a:spcPct val="90000"/>
              </a:lnSpc>
            </a:pPr>
            <a:r>
              <a:rPr lang="en-US" sz="2800" dirty="0"/>
              <a:t>Greeting the Ghosts Who are Us, cont. </a:t>
            </a:r>
            <a:br>
              <a:rPr lang="en-US" sz="900" dirty="0"/>
            </a:br>
            <a:endParaRPr lang="en-US" sz="900" dirty="0"/>
          </a:p>
        </p:txBody>
      </p:sp>
      <p:sp>
        <p:nvSpPr>
          <p:cNvPr id="129" name="Rectangle 128">
            <a:extLst>
              <a:ext uri="{FF2B5EF4-FFF2-40B4-BE49-F238E27FC236}">
                <a16:creationId xmlns:a16="http://schemas.microsoft.com/office/drawing/2014/main" id="{F89BEA79-46CC-43BB-AE5B-360A20526D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1632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31" name="Freeform 11">
            <a:extLst>
              <a:ext uri="{FF2B5EF4-FFF2-40B4-BE49-F238E27FC236}">
                <a16:creationId xmlns:a16="http://schemas.microsoft.com/office/drawing/2014/main" id="{175A2659-4144-4C1E-8878-27313728F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2716320"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cxnSp>
        <p:nvCxnSpPr>
          <p:cNvPr id="133" name="Straight Connector 132">
            <a:extLst>
              <a:ext uri="{FF2B5EF4-FFF2-40B4-BE49-F238E27FC236}">
                <a16:creationId xmlns:a16="http://schemas.microsoft.com/office/drawing/2014/main" id="{136B8927-2B3F-45D4-9D6E-09821808A4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68027"/>
            <a:ext cx="2733254" cy="0"/>
          </a:xfrm>
          <a:prstGeom prst="line">
            <a:avLst/>
          </a:prstGeom>
          <a:ln w="50800" cap="flat">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C2259EEE-A6C4-4945-8348-AE072983B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551114"/>
            <a:ext cx="2733254" cy="0"/>
          </a:xfrm>
          <a:prstGeom prst="line">
            <a:avLst/>
          </a:prstGeom>
          <a:ln w="50800" cap="flat">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6AD7537-6101-4190-9D95-F9A5DB6CB411}"/>
              </a:ext>
            </a:extLst>
          </p:cNvPr>
          <p:cNvSpPr>
            <a:spLocks noGrp="1"/>
          </p:cNvSpPr>
          <p:nvPr>
            <p:ph type="body" sz="half" idx="2"/>
          </p:nvPr>
        </p:nvSpPr>
        <p:spPr>
          <a:xfrm>
            <a:off x="4656667" y="2133600"/>
            <a:ext cx="6847944" cy="3777622"/>
          </a:xfrm>
        </p:spPr>
        <p:txBody>
          <a:bodyPr vert="horz" lIns="91440" tIns="45720" rIns="91440" bIns="45720" rtlCol="0">
            <a:normAutofit lnSpcReduction="10000"/>
          </a:bodyPr>
          <a:lstStyle/>
          <a:p>
            <a:pPr lvl="0" defTabSz="914400" eaLnBrk="0" fontAlgn="base" hangingPunct="0">
              <a:spcBef>
                <a:spcPct val="0"/>
              </a:spcBef>
              <a:spcAft>
                <a:spcPct val="0"/>
              </a:spcAft>
              <a:buClrTx/>
            </a:pPr>
            <a:r>
              <a:rPr lang="en-US" altLang="en-US" sz="2000" dirty="0">
                <a:solidFill>
                  <a:srgbClr val="404040"/>
                </a:solidFill>
                <a:latin typeface="Calibri" panose="020F0502020204030204" pitchFamily="34" charset="0"/>
                <a:ea typeface="Times New Roman" panose="02020603050405020304" pitchFamily="18" charset="0"/>
                <a:cs typeface="Calibri" panose="020F0502020204030204" pitchFamily="34" charset="0"/>
              </a:rPr>
              <a:t>We hope that time has stood still in a few places most notably our favorite restaurant, Bistro Del Mar</a:t>
            </a:r>
            <a:r>
              <a:rPr lang="en-US" altLang="en-US" sz="2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 hole-in-the-wall eatery we discovered by trailing on the heels of a visibly well-fed family and lifting our noses to the delectable smells of meat cooking over a fire and beans, laced with fat, bubbling on a stove top.</a:t>
            </a:r>
            <a:endParaRPr lang="en-US" altLang="en-US" sz="2000" dirty="0">
              <a:solidFill>
                <a:srgbClr val="404040"/>
              </a:solidFill>
              <a:latin typeface="Calibri" panose="020F0502020204030204" pitchFamily="34" charset="0"/>
              <a:ea typeface="Times New Roman" panose="02020603050405020304" pitchFamily="18" charset="0"/>
              <a:cs typeface="Calibri" panose="020F0502020204030204" pitchFamily="34" charset="0"/>
            </a:endParaRPr>
          </a:p>
          <a:p>
            <a:pPr lvl="0" defTabSz="914400" eaLnBrk="0" fontAlgn="base" hangingPunct="0">
              <a:spcBef>
                <a:spcPct val="0"/>
              </a:spcBef>
              <a:spcAft>
                <a:spcPct val="0"/>
              </a:spcAft>
              <a:buClrTx/>
            </a:pPr>
            <a:endParaRPr lang="en-US" altLang="en-US" sz="2000" dirty="0">
              <a:solidFill>
                <a:srgbClr val="404040"/>
              </a:solidFill>
              <a:latin typeface="Calibri" panose="020F0502020204030204" pitchFamily="34" charset="0"/>
              <a:ea typeface="Times New Roman" panose="02020603050405020304" pitchFamily="18" charset="0"/>
              <a:cs typeface="Calibri" panose="020F0502020204030204" pitchFamily="34" charset="0"/>
            </a:endParaRPr>
          </a:p>
          <a:p>
            <a:pPr lvl="0" defTabSz="914400" eaLnBrk="0" fontAlgn="base" hangingPunct="0">
              <a:spcBef>
                <a:spcPct val="0"/>
              </a:spcBef>
              <a:spcAft>
                <a:spcPct val="0"/>
              </a:spcAft>
              <a:buClrTx/>
            </a:pPr>
            <a:r>
              <a:rPr lang="en-US" altLang="en-US" sz="2000" dirty="0">
                <a:solidFill>
                  <a:srgbClr val="404040"/>
                </a:solidFill>
                <a:latin typeface="Calibri" panose="020F0502020204030204" pitchFamily="34" charset="0"/>
                <a:ea typeface="Times New Roman" panose="02020603050405020304" pitchFamily="18" charset="0"/>
                <a:cs typeface="Calibri" panose="020F0502020204030204" pitchFamily="34" charset="0"/>
              </a:rPr>
              <a:t>To return to where you have been, to be young where you were once younger, to expect the unexpected all the while knowing full well what to expect—it is a rather odd place to be in the universe.  If anything, those two ghosts of our past—the younger Paul and Lesley—better at least push us up the stairs or we won’t tell them how much more wonderful their lives get in the future. </a:t>
            </a:r>
            <a:endParaRPr lang="en-US" altLang="en-US" sz="2000" dirty="0">
              <a:solidFill>
                <a:schemeClr val="tx1"/>
              </a:solidFill>
              <a:latin typeface="Arial" panose="020B0604020202020204" pitchFamily="34" charset="0"/>
            </a:endParaRPr>
          </a:p>
          <a:p>
            <a:pPr>
              <a:buFont typeface="Wingdings 3" charset="2"/>
              <a:buChar char=""/>
            </a:pPr>
            <a:endParaRPr lang="en-US" dirty="0"/>
          </a:p>
        </p:txBody>
      </p:sp>
      <p:sp>
        <p:nvSpPr>
          <p:cNvPr id="5" name="Rectangle 2">
            <a:extLst>
              <a:ext uri="{FF2B5EF4-FFF2-40B4-BE49-F238E27FC236}">
                <a16:creationId xmlns:a16="http://schemas.microsoft.com/office/drawing/2014/main" id="{647D65CE-07D1-4B6D-BDD0-8F7D4F6C5F0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3">
            <a:extLst>
              <a:ext uri="{FF2B5EF4-FFF2-40B4-BE49-F238E27FC236}">
                <a16:creationId xmlns:a16="http://schemas.microsoft.com/office/drawing/2014/main" id="{A02DEE5A-1314-49E1-B7F2-CFAADB12DA30}"/>
              </a:ext>
            </a:extLst>
          </p:cNvPr>
          <p:cNvSpPr>
            <a:spLocks noChangeArrowheads="1"/>
          </p:cNvSpPr>
          <p:nvPr/>
        </p:nvSpPr>
        <p:spPr bwMode="auto">
          <a:xfrm>
            <a:off x="0" y="2725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28" name="Picture 127">
            <a:extLst>
              <a:ext uri="{FF2B5EF4-FFF2-40B4-BE49-F238E27FC236}">
                <a16:creationId xmlns:a16="http://schemas.microsoft.com/office/drawing/2014/main" id="{5259507D-DD67-49DA-A5E7-38DF4D13444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8285" y="32461"/>
            <a:ext cx="2763520" cy="4279265"/>
          </a:xfrm>
          <a:prstGeom prst="rect">
            <a:avLst/>
          </a:prstGeom>
          <a:noFill/>
          <a:ln>
            <a:noFill/>
          </a:ln>
        </p:spPr>
      </p:pic>
      <p:pic>
        <p:nvPicPr>
          <p:cNvPr id="130" name="Picture 41" descr="20151125_204348">
            <a:extLst>
              <a:ext uri="{FF2B5EF4-FFF2-40B4-BE49-F238E27FC236}">
                <a16:creationId xmlns:a16="http://schemas.microsoft.com/office/drawing/2014/main" id="{67060F5F-C5D4-4F5B-AA5D-4777E354DA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41" y="4217669"/>
            <a:ext cx="2773208" cy="2607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542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1A0B0-2D86-4F8C-A446-F7B66AD562E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025064-BA5E-4BEF-82D6-74E231E1EE44}"/>
              </a:ext>
            </a:extLst>
          </p:cNvPr>
          <p:cNvSpPr>
            <a:spLocks noGrp="1"/>
          </p:cNvSpPr>
          <p:nvPr>
            <p:ph idx="1"/>
          </p:nvPr>
        </p:nvSpPr>
        <p:spPr/>
        <p:txBody>
          <a:bodyPr>
            <a:normAutofit/>
          </a:bodyPr>
          <a:lstStyle/>
          <a:p>
            <a:r>
              <a:rPr lang="en-US" sz="4400" dirty="0"/>
              <a:t>Let’s get to those metaphorical identities…</a:t>
            </a:r>
          </a:p>
        </p:txBody>
      </p:sp>
    </p:spTree>
    <p:extLst>
      <p:ext uri="{BB962C8B-B14F-4D97-AF65-F5344CB8AC3E}">
        <p14:creationId xmlns:p14="http://schemas.microsoft.com/office/powerpoint/2010/main" val="3727969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8404D-FCE3-4187-9DF2-830B07313CAA}"/>
              </a:ext>
            </a:extLst>
          </p:cNvPr>
          <p:cNvSpPr>
            <a:spLocks noGrp="1"/>
          </p:cNvSpPr>
          <p:nvPr>
            <p:ph type="title"/>
          </p:nvPr>
        </p:nvSpPr>
        <p:spPr/>
        <p:txBody>
          <a:bodyPr/>
          <a:lstStyle/>
          <a:p>
            <a:r>
              <a:rPr lang="en-US" dirty="0"/>
              <a:t>Why a Metaphor and Not a Simile? </a:t>
            </a:r>
          </a:p>
        </p:txBody>
      </p:sp>
      <p:sp>
        <p:nvSpPr>
          <p:cNvPr id="3" name="Content Placeholder 2">
            <a:extLst>
              <a:ext uri="{FF2B5EF4-FFF2-40B4-BE49-F238E27FC236}">
                <a16:creationId xmlns:a16="http://schemas.microsoft.com/office/drawing/2014/main" id="{4DF6C81F-0D9E-48B9-AD63-2EAA91933EE6}"/>
              </a:ext>
            </a:extLst>
          </p:cNvPr>
          <p:cNvSpPr>
            <a:spLocks noGrp="1"/>
          </p:cNvSpPr>
          <p:nvPr>
            <p:ph idx="1"/>
          </p:nvPr>
        </p:nvSpPr>
        <p:spPr/>
        <p:txBody>
          <a:bodyPr>
            <a:normAutofit/>
          </a:bodyPr>
          <a:lstStyle/>
          <a:p>
            <a:r>
              <a:rPr lang="en-US" sz="3200" dirty="0"/>
              <a:t>You are the metaphor! You take on the characteristics, the drive, the reflection, the vision, and purpose </a:t>
            </a:r>
          </a:p>
          <a:p>
            <a:endParaRPr lang="en-US" sz="3200" dirty="0"/>
          </a:p>
          <a:p>
            <a:r>
              <a:rPr lang="en-US" sz="3200" dirty="0"/>
              <a:t>A simile is only “like” or “as” something else. You want to own your writing identity.</a:t>
            </a:r>
          </a:p>
        </p:txBody>
      </p:sp>
    </p:spTree>
    <p:extLst>
      <p:ext uri="{BB962C8B-B14F-4D97-AF65-F5344CB8AC3E}">
        <p14:creationId xmlns:p14="http://schemas.microsoft.com/office/powerpoint/2010/main" val="260314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66DD2F-FBF5-41CE-A3F4-565352D95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EC2B6F-50DF-4359-B11D-E146AE7B3D56}"/>
              </a:ext>
            </a:extLst>
          </p:cNvPr>
          <p:cNvSpPr>
            <a:spLocks noGrp="1"/>
          </p:cNvSpPr>
          <p:nvPr>
            <p:ph type="title"/>
          </p:nvPr>
        </p:nvSpPr>
        <p:spPr>
          <a:xfrm>
            <a:off x="1794897" y="624110"/>
            <a:ext cx="9712998" cy="1280890"/>
          </a:xfrm>
        </p:spPr>
        <p:txBody>
          <a:bodyPr>
            <a:normAutofit/>
          </a:bodyPr>
          <a:lstStyle/>
          <a:p>
            <a:pPr marL="0" marR="0" lvl="0" indent="0" defTabSz="914400" rtl="0" eaLnBrk="0" fontAlgn="base" latinLnBrk="0" hangingPunct="0">
              <a:spcBef>
                <a:spcPct val="0"/>
              </a:spcBef>
              <a:spcAft>
                <a:spcPct val="0"/>
              </a:spcAft>
              <a:buClrTx/>
              <a:buSzTx/>
              <a:buFontTx/>
              <a:buNone/>
              <a:tabLst/>
            </a:pPr>
            <a:r>
              <a:rPr kumimoji="0" lang="en-US" altLang="en-US" b="0" i="0" u="none" strike="noStrike" cap="none" normalizeH="0" baseline="0">
                <a:ln>
                  <a:noFill/>
                </a:ln>
                <a:effectLst/>
                <a:latin typeface="Calibri" panose="020F0502020204030204" pitchFamily="34" charset="0"/>
                <a:ea typeface="Calibri" panose="020F0502020204030204" pitchFamily="34" charset="0"/>
                <a:cs typeface="Times New Roman" panose="02020603050405020304" pitchFamily="18" charset="0"/>
              </a:rPr>
              <a:t>Identity Metaphor</a:t>
            </a:r>
            <a:endParaRPr kumimoji="0" lang="en-US" altLang="en-US" b="0" i="0" u="none" strike="noStrike" cap="none" normalizeH="0" baseline="0">
              <a:ln>
                <a:noFill/>
              </a:ln>
              <a:effectLst/>
            </a:endParaRPr>
          </a:p>
          <a:p>
            <a:pPr marL="0" marR="0" lvl="0" indent="0" defTabSz="914400" rtl="0" eaLnBrk="0" fontAlgn="base" latinLnBrk="0" hangingPunct="0">
              <a:spcBef>
                <a:spcPct val="0"/>
              </a:spcBef>
              <a:spcAft>
                <a:spcPct val="0"/>
              </a:spcAft>
              <a:buClrTx/>
              <a:buSzTx/>
              <a:buFontTx/>
              <a:buNone/>
              <a:tabLst/>
            </a:pPr>
            <a:r>
              <a:rPr kumimoji="0" lang="en-US" altLang="en-US" b="0" i="0" u="none" strike="noStrike" cap="none" normalizeH="0" baseline="0">
                <a:ln>
                  <a:noFill/>
                </a:ln>
                <a:effectLst/>
                <a:latin typeface="Calibri" panose="020F0502020204030204" pitchFamily="34" charset="0"/>
                <a:ea typeface="Calibri" panose="020F0502020204030204" pitchFamily="34" charset="0"/>
                <a:cs typeface="Times New Roman" panose="02020603050405020304" pitchFamily="18" charset="0"/>
              </a:rPr>
              <a:t>as a Travel Writer</a:t>
            </a:r>
            <a:endParaRPr kumimoji="0" lang="en-US" altLang="en-US" b="0" i="0" u="none" strike="noStrike" cap="none" normalizeH="0" baseline="0">
              <a:ln>
                <a:noFill/>
              </a:ln>
              <a:effectLst/>
            </a:endParaRPr>
          </a:p>
          <a:p>
            <a:pPr marL="0" marR="0" lvl="0" indent="0" defTabSz="914400" rtl="0" eaLnBrk="0" fontAlgn="base" latinLnBrk="0" hangingPunct="0">
              <a:spcBef>
                <a:spcPct val="0"/>
              </a:spcBef>
              <a:spcAft>
                <a:spcPct val="0"/>
              </a:spcAft>
              <a:buClrTx/>
              <a:buSzTx/>
              <a:buFontTx/>
              <a:buNone/>
              <a:tabLst/>
            </a:pPr>
            <a:endParaRPr kumimoji="0" lang="en-US" altLang="en-US" b="0" i="0" u="none" strike="noStrike" cap="none" normalizeH="0" baseline="0">
              <a:ln>
                <a:noFill/>
              </a:ln>
              <a:effectLst/>
              <a:latin typeface="Arial" panose="020B0604020202020204" pitchFamily="34" charset="0"/>
            </a:endParaRPr>
          </a:p>
        </p:txBody>
      </p:sp>
      <p:sp>
        <p:nvSpPr>
          <p:cNvPr id="12" name="Rectangle 11">
            <a:extLst>
              <a:ext uri="{FF2B5EF4-FFF2-40B4-BE49-F238E27FC236}">
                <a16:creationId xmlns:a16="http://schemas.microsoft.com/office/drawing/2014/main" id="{F46FCE2B-F2D2-466E-B0AA-8E341DB49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1">
            <a:extLst>
              <a:ext uri="{FF2B5EF4-FFF2-40B4-BE49-F238E27FC236}">
                <a16:creationId xmlns:a16="http://schemas.microsoft.com/office/drawing/2014/main" id="{2BD31C98-199A-4722-A1A5-4393A43E7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graphicFrame>
        <p:nvGraphicFramePr>
          <p:cNvPr id="4" name="Content Placeholder 3">
            <a:extLst>
              <a:ext uri="{FF2B5EF4-FFF2-40B4-BE49-F238E27FC236}">
                <a16:creationId xmlns:a16="http://schemas.microsoft.com/office/drawing/2014/main" id="{DCFDD266-226C-4871-9798-571E861A87EC}"/>
              </a:ext>
            </a:extLst>
          </p:cNvPr>
          <p:cNvGraphicFramePr>
            <a:graphicFrameLocks noGrp="1"/>
          </p:cNvGraphicFramePr>
          <p:nvPr>
            <p:ph idx="1"/>
            <p:extLst>
              <p:ext uri="{D42A27DB-BD31-4B8C-83A1-F6EECF244321}">
                <p14:modId xmlns:p14="http://schemas.microsoft.com/office/powerpoint/2010/main" val="3990011795"/>
              </p:ext>
            </p:extLst>
          </p:nvPr>
        </p:nvGraphicFramePr>
        <p:xfrm>
          <a:off x="1794897" y="2288130"/>
          <a:ext cx="8987408" cy="3637146"/>
        </p:xfrm>
        <a:graphic>
          <a:graphicData uri="http://schemas.openxmlformats.org/drawingml/2006/table">
            <a:tbl>
              <a:tblPr firstRow="1" firstCol="1" bandRow="1"/>
              <a:tblGrid>
                <a:gridCol w="1377538">
                  <a:extLst>
                    <a:ext uri="{9D8B030D-6E8A-4147-A177-3AD203B41FA5}">
                      <a16:colId xmlns:a16="http://schemas.microsoft.com/office/drawing/2014/main" val="2565999410"/>
                    </a:ext>
                  </a:extLst>
                </a:gridCol>
                <a:gridCol w="1592990">
                  <a:extLst>
                    <a:ext uri="{9D8B030D-6E8A-4147-A177-3AD203B41FA5}">
                      <a16:colId xmlns:a16="http://schemas.microsoft.com/office/drawing/2014/main" val="2725100544"/>
                    </a:ext>
                  </a:extLst>
                </a:gridCol>
                <a:gridCol w="1498515">
                  <a:extLst>
                    <a:ext uri="{9D8B030D-6E8A-4147-A177-3AD203B41FA5}">
                      <a16:colId xmlns:a16="http://schemas.microsoft.com/office/drawing/2014/main" val="681327533"/>
                    </a:ext>
                  </a:extLst>
                </a:gridCol>
                <a:gridCol w="1658972">
                  <a:extLst>
                    <a:ext uri="{9D8B030D-6E8A-4147-A177-3AD203B41FA5}">
                      <a16:colId xmlns:a16="http://schemas.microsoft.com/office/drawing/2014/main" val="710038347"/>
                    </a:ext>
                  </a:extLst>
                </a:gridCol>
                <a:gridCol w="1396056">
                  <a:extLst>
                    <a:ext uri="{9D8B030D-6E8A-4147-A177-3AD203B41FA5}">
                      <a16:colId xmlns:a16="http://schemas.microsoft.com/office/drawing/2014/main" val="3649595050"/>
                    </a:ext>
                  </a:extLst>
                </a:gridCol>
                <a:gridCol w="1463337">
                  <a:extLst>
                    <a:ext uri="{9D8B030D-6E8A-4147-A177-3AD203B41FA5}">
                      <a16:colId xmlns:a16="http://schemas.microsoft.com/office/drawing/2014/main" val="1399416104"/>
                    </a:ext>
                  </a:extLst>
                </a:gridCol>
              </a:tblGrid>
              <a:tr h="237024">
                <a:tc>
                  <a:txBody>
                    <a:bodyPr/>
                    <a:lstStyle/>
                    <a:p>
                      <a:pPr marL="0" marR="0" algn="ctr" fontAlgn="t">
                        <a:lnSpc>
                          <a:spcPct val="107000"/>
                        </a:lnSpc>
                        <a:spcBef>
                          <a:spcPts val="0"/>
                        </a:spcBef>
                        <a:spcAft>
                          <a:spcPts val="0"/>
                        </a:spcAft>
                      </a:pPr>
                      <a:r>
                        <a:rPr lang="en-US" sz="1200" b="1" i="0" u="none" strike="noStrike">
                          <a:effectLst/>
                          <a:latin typeface="Calibri" panose="020F0502020204030204" pitchFamily="34" charset="0"/>
                          <a:ea typeface="Calibri" panose="020F0502020204030204" pitchFamily="34" charset="0"/>
                          <a:cs typeface="Times New Roman" panose="02020603050405020304" pitchFamily="18" charset="0"/>
                        </a:rPr>
                        <a:t>Names</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200" b="1" i="0" u="none" strike="noStrike">
                          <a:effectLst/>
                          <a:latin typeface="Calibri" panose="020F0502020204030204" pitchFamily="34" charset="0"/>
                          <a:ea typeface="Calibri" panose="020F0502020204030204" pitchFamily="34" charset="0"/>
                          <a:cs typeface="Times New Roman" panose="02020603050405020304" pitchFamily="18" charset="0"/>
                        </a:rPr>
                        <a:t>Metaphor</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200" b="1" i="0" u="none" strike="noStrike">
                          <a:effectLst/>
                          <a:latin typeface="Calibri" panose="020F0502020204030204" pitchFamily="34" charset="0"/>
                          <a:ea typeface="Calibri" panose="020F0502020204030204" pitchFamily="34" charset="0"/>
                          <a:cs typeface="Times New Roman" panose="02020603050405020304" pitchFamily="18" charset="0"/>
                        </a:rPr>
                        <a:t>Stylistic Devices</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200" b="1" i="0" u="none" strike="noStrike">
                          <a:effectLst/>
                          <a:latin typeface="Calibri" panose="020F0502020204030204" pitchFamily="34" charset="0"/>
                          <a:ea typeface="Calibri" panose="020F0502020204030204" pitchFamily="34" charset="0"/>
                          <a:cs typeface="Times New Roman" panose="02020603050405020304" pitchFamily="18" charset="0"/>
                        </a:rPr>
                        <a:t>Voice</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200" b="1" i="0" u="none" strike="noStrike">
                          <a:effectLst/>
                          <a:latin typeface="Calibri" panose="020F0502020204030204" pitchFamily="34" charset="0"/>
                          <a:ea typeface="Calibri" panose="020F0502020204030204" pitchFamily="34" charset="0"/>
                          <a:cs typeface="Times New Roman" panose="02020603050405020304" pitchFamily="18" charset="0"/>
                        </a:rPr>
                        <a:t>Themes</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200" b="1" i="0" u="none" strike="noStrike">
                          <a:effectLst/>
                          <a:latin typeface="Calibri" panose="020F0502020204030204" pitchFamily="34" charset="0"/>
                          <a:ea typeface="Calibri" panose="020F0502020204030204" pitchFamily="34" charset="0"/>
                          <a:cs typeface="Times New Roman" panose="02020603050405020304" pitchFamily="18" charset="0"/>
                        </a:rPr>
                        <a:t>Purpose</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4995162"/>
                  </a:ext>
                </a:extLst>
              </a:tr>
              <a:tr h="547003">
                <a:tc>
                  <a:txBody>
                    <a:bodyPr/>
                    <a:lstStyle/>
                    <a:p>
                      <a:pPr marL="0" marR="0" algn="ctr" fontAlgn="t">
                        <a:lnSpc>
                          <a:spcPct val="107000"/>
                        </a:lnSpc>
                        <a:spcBef>
                          <a:spcPts val="0"/>
                        </a:spcBef>
                        <a:spcAft>
                          <a:spcPts val="0"/>
                        </a:spcAft>
                      </a:pPr>
                      <a:r>
                        <a:rPr lang="en-US" sz="1900" b="0" i="0" u="none" strike="noStrike">
                          <a:effectLst/>
                          <a:latin typeface="Calibri" panose="020F0502020204030204" pitchFamily="34" charset="0"/>
                          <a:ea typeface="Calibri" panose="020F0502020204030204" pitchFamily="34" charset="0"/>
                          <a:cs typeface="Times New Roman" panose="02020603050405020304" pitchFamily="18" charset="0"/>
                        </a:rPr>
                        <a:t>Lesley</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200" b="0" i="0" u="none" strike="noStrike">
                          <a:effectLst/>
                          <a:latin typeface="Calibri" panose="020F0502020204030204" pitchFamily="34" charset="0"/>
                          <a:ea typeface="Calibri" panose="020F0502020204030204" pitchFamily="34" charset="0"/>
                          <a:cs typeface="Times New Roman" panose="02020603050405020304" pitchFamily="18" charset="0"/>
                        </a:rPr>
                        <a:t>On a Train Leaving Paris</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Focus on events, humor, dialogue for conflict and characterization,  images that connote caring</a:t>
                      </a:r>
                      <a:endParaRPr lang="en-US" sz="1600" b="0" i="0" u="none" strike="noStrike" dirty="0">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Maternal, reflective, reactive, internal and external</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Returning, embracing, remembering youth</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To share my favorite places and why</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9279992"/>
                  </a:ext>
                </a:extLst>
              </a:tr>
              <a:tr h="969597">
                <a:tc>
                  <a:txBody>
                    <a:bodyPr/>
                    <a:lstStyle/>
                    <a:p>
                      <a:pPr marL="0" marR="0" algn="ctr" fontAlgn="t">
                        <a:lnSpc>
                          <a:spcPct val="107000"/>
                        </a:lnSpc>
                        <a:spcBef>
                          <a:spcPts val="0"/>
                        </a:spcBef>
                        <a:spcAft>
                          <a:spcPts val="0"/>
                        </a:spcAft>
                      </a:pPr>
                      <a:r>
                        <a:rPr lang="en-US" sz="19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p>
                      <a:pPr marL="0" marR="0" algn="ctr" fontAlgn="t">
                        <a:lnSpc>
                          <a:spcPct val="107000"/>
                        </a:lnSpc>
                        <a:spcBef>
                          <a:spcPts val="0"/>
                        </a:spcBef>
                        <a:spcAft>
                          <a:spcPts val="0"/>
                        </a:spcAft>
                      </a:pPr>
                      <a:r>
                        <a:rPr lang="en-US" sz="19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p>
                      <a:pPr marL="0" marR="0" algn="ctr" fontAlgn="t">
                        <a:lnSpc>
                          <a:spcPct val="107000"/>
                        </a:lnSpc>
                        <a:spcBef>
                          <a:spcPts val="0"/>
                        </a:spcBef>
                        <a:spcAft>
                          <a:spcPts val="0"/>
                        </a:spcAft>
                      </a:pPr>
                      <a:r>
                        <a:rPr lang="en-US" sz="19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7042596"/>
                  </a:ext>
                </a:extLst>
              </a:tr>
              <a:tr h="969597">
                <a:tc>
                  <a:txBody>
                    <a:bodyPr/>
                    <a:lstStyle/>
                    <a:p>
                      <a:pPr marL="0" marR="0" algn="ctr" fontAlgn="t">
                        <a:lnSpc>
                          <a:spcPct val="107000"/>
                        </a:lnSpc>
                        <a:spcBef>
                          <a:spcPts val="0"/>
                        </a:spcBef>
                        <a:spcAft>
                          <a:spcPts val="0"/>
                        </a:spcAft>
                      </a:pPr>
                      <a:r>
                        <a:rPr lang="en-US" sz="19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p>
                      <a:pPr marL="0" marR="0" algn="ctr" fontAlgn="t">
                        <a:lnSpc>
                          <a:spcPct val="107000"/>
                        </a:lnSpc>
                        <a:spcBef>
                          <a:spcPts val="0"/>
                        </a:spcBef>
                        <a:spcAft>
                          <a:spcPts val="0"/>
                        </a:spcAft>
                      </a:pPr>
                      <a:r>
                        <a:rPr lang="en-US" sz="19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p>
                      <a:pPr marL="0" marR="0" algn="ctr" fontAlgn="t">
                        <a:lnSpc>
                          <a:spcPct val="107000"/>
                        </a:lnSpc>
                        <a:spcBef>
                          <a:spcPts val="0"/>
                        </a:spcBef>
                        <a:spcAft>
                          <a:spcPts val="0"/>
                        </a:spcAft>
                      </a:pPr>
                      <a:r>
                        <a:rPr lang="en-US" sz="19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316016"/>
                  </a:ext>
                </a:extLst>
              </a:tr>
              <a:tr h="800428">
                <a:tc>
                  <a:txBody>
                    <a:bodyPr/>
                    <a:lstStyle/>
                    <a:p>
                      <a:pPr marL="0" marR="0" algn="ctr" fontAlgn="t">
                        <a:lnSpc>
                          <a:spcPct val="107000"/>
                        </a:lnSpc>
                        <a:spcBef>
                          <a:spcPts val="0"/>
                        </a:spcBef>
                        <a:spcAft>
                          <a:spcPts val="0"/>
                        </a:spcAft>
                      </a:pPr>
                      <a:r>
                        <a:rPr lang="en-US" sz="16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p>
                      <a:pPr marL="0" marR="0" algn="ctr" fontAlgn="t">
                        <a:lnSpc>
                          <a:spcPct val="107000"/>
                        </a:lnSpc>
                        <a:spcBef>
                          <a:spcPts val="0"/>
                        </a:spcBef>
                        <a:spcAft>
                          <a:spcPts val="0"/>
                        </a:spcAft>
                      </a:pPr>
                      <a:r>
                        <a:rPr lang="en-US" sz="16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p>
                      <a:pPr marL="0" marR="0" algn="ctr" fontAlgn="t">
                        <a:lnSpc>
                          <a:spcPct val="107000"/>
                        </a:lnSpc>
                        <a:spcBef>
                          <a:spcPts val="0"/>
                        </a:spcBef>
                        <a:spcAft>
                          <a:spcPts val="0"/>
                        </a:spcAft>
                      </a:pPr>
                      <a:r>
                        <a:rPr lang="en-US" sz="16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b="0" i="0" u="none" strike="noStrike" dirty="0">
                        <a:effectLst/>
                        <a:latin typeface="Arial" panose="020B0604020202020204" pitchFamily="34" charset="0"/>
                      </a:endParaRPr>
                    </a:p>
                  </a:txBody>
                  <a:tcPr marL="59242" marR="59242" marT="822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2224579"/>
                  </a:ext>
                </a:extLst>
              </a:tr>
            </a:tbl>
          </a:graphicData>
        </a:graphic>
      </p:graphicFrame>
    </p:spTree>
    <p:extLst>
      <p:ext uri="{BB962C8B-B14F-4D97-AF65-F5344CB8AC3E}">
        <p14:creationId xmlns:p14="http://schemas.microsoft.com/office/powerpoint/2010/main" val="2725696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C1AD7-5DF7-416A-958D-90346B8672A0}"/>
              </a:ext>
            </a:extLst>
          </p:cNvPr>
          <p:cNvSpPr>
            <a:spLocks noGrp="1"/>
          </p:cNvSpPr>
          <p:nvPr>
            <p:ph type="title"/>
          </p:nvPr>
        </p:nvSpPr>
        <p:spPr/>
        <p:txBody>
          <a:bodyPr/>
          <a:lstStyle/>
          <a:p>
            <a:r>
              <a:rPr lang="en-US" dirty="0"/>
              <a:t>Creating Purposeful Gaps to bridge parts of your writing</a:t>
            </a:r>
          </a:p>
        </p:txBody>
      </p:sp>
      <p:sp>
        <p:nvSpPr>
          <p:cNvPr id="3" name="Text Placeholder 2">
            <a:extLst>
              <a:ext uri="{FF2B5EF4-FFF2-40B4-BE49-F238E27FC236}">
                <a16:creationId xmlns:a16="http://schemas.microsoft.com/office/drawing/2014/main" id="{2A25B28C-9797-48E4-AB11-7CC5483BD16A}"/>
              </a:ext>
            </a:extLst>
          </p:cNvPr>
          <p:cNvSpPr>
            <a:spLocks noGrp="1"/>
          </p:cNvSpPr>
          <p:nvPr>
            <p:ph type="body" idx="1"/>
          </p:nvPr>
        </p:nvSpPr>
        <p:spPr>
          <a:xfrm>
            <a:off x="2589211" y="1972703"/>
            <a:ext cx="4342894" cy="576262"/>
          </a:xfrm>
        </p:spPr>
        <p:txBody>
          <a:bodyPr/>
          <a:lstStyle/>
          <a:p>
            <a:r>
              <a:rPr lang="en-US" dirty="0"/>
              <a:t>Looking Back </a:t>
            </a:r>
          </a:p>
        </p:txBody>
      </p:sp>
      <p:sp>
        <p:nvSpPr>
          <p:cNvPr id="4" name="Content Placeholder 3">
            <a:extLst>
              <a:ext uri="{FF2B5EF4-FFF2-40B4-BE49-F238E27FC236}">
                <a16:creationId xmlns:a16="http://schemas.microsoft.com/office/drawing/2014/main" id="{63093FDA-DB0F-4CED-9894-959705D7C081}"/>
              </a:ext>
            </a:extLst>
          </p:cNvPr>
          <p:cNvSpPr>
            <a:spLocks noGrp="1"/>
          </p:cNvSpPr>
          <p:nvPr>
            <p:ph sz="half" idx="2"/>
          </p:nvPr>
        </p:nvSpPr>
        <p:spPr/>
        <p:txBody>
          <a:bodyPr/>
          <a:lstStyle/>
          <a:p>
            <a:r>
              <a:rPr lang="en-US" i="1" dirty="0"/>
              <a:t>Losing things is about the familiar falling away, getting lost is about the unfamiliar appearing. There are objects and people that disappear from your sight or knowledge or possession; you lose a bracelet, a friend, the key. You still know where you are. Everything is familiar except that there is one item less, one missing element.</a:t>
            </a:r>
            <a:endParaRPr lang="en-US" dirty="0"/>
          </a:p>
        </p:txBody>
      </p:sp>
      <p:sp>
        <p:nvSpPr>
          <p:cNvPr id="5" name="Text Placeholder 4">
            <a:extLst>
              <a:ext uri="{FF2B5EF4-FFF2-40B4-BE49-F238E27FC236}">
                <a16:creationId xmlns:a16="http://schemas.microsoft.com/office/drawing/2014/main" id="{2714FE72-56B5-46C3-9DE5-7737E737CA02}"/>
              </a:ext>
            </a:extLst>
          </p:cNvPr>
          <p:cNvSpPr>
            <a:spLocks noGrp="1"/>
          </p:cNvSpPr>
          <p:nvPr>
            <p:ph type="body" sz="quarter" idx="3"/>
          </p:nvPr>
        </p:nvSpPr>
        <p:spPr>
          <a:xfrm>
            <a:off x="7162737" y="1969475"/>
            <a:ext cx="4342894" cy="576262"/>
          </a:xfrm>
        </p:spPr>
        <p:txBody>
          <a:bodyPr/>
          <a:lstStyle/>
          <a:p>
            <a:r>
              <a:rPr lang="en-US" dirty="0"/>
              <a:t>Looking forward</a:t>
            </a:r>
          </a:p>
        </p:txBody>
      </p:sp>
      <p:sp>
        <p:nvSpPr>
          <p:cNvPr id="6" name="Content Placeholder 5">
            <a:extLst>
              <a:ext uri="{FF2B5EF4-FFF2-40B4-BE49-F238E27FC236}">
                <a16:creationId xmlns:a16="http://schemas.microsoft.com/office/drawing/2014/main" id="{B2ECA6A3-107B-4347-8729-C5D99FA2E881}"/>
              </a:ext>
            </a:extLst>
          </p:cNvPr>
          <p:cNvSpPr>
            <a:spLocks noGrp="1"/>
          </p:cNvSpPr>
          <p:nvPr>
            <p:ph sz="quarter" idx="4"/>
          </p:nvPr>
        </p:nvSpPr>
        <p:spPr/>
        <p:txBody>
          <a:bodyPr/>
          <a:lstStyle/>
          <a:p>
            <a:r>
              <a:rPr lang="en-US" i="1" dirty="0"/>
              <a:t>Looking forward you constantly acquire moments of arrival, moments of realization, moments of discovery. The wind blows your hair back and you are greeted by what you have never seen before. The material falls away in onrushing experience. It peels off like skin from a molting snake.</a:t>
            </a:r>
            <a:endParaRPr lang="en-US" dirty="0"/>
          </a:p>
        </p:txBody>
      </p:sp>
    </p:spTree>
    <p:extLst>
      <p:ext uri="{BB962C8B-B14F-4D97-AF65-F5344CB8AC3E}">
        <p14:creationId xmlns:p14="http://schemas.microsoft.com/office/powerpoint/2010/main" val="4021808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EE2DC-1E1C-4E56-A65C-E06D0505DF34}"/>
              </a:ext>
            </a:extLst>
          </p:cNvPr>
          <p:cNvSpPr>
            <a:spLocks noGrp="1"/>
          </p:cNvSpPr>
          <p:nvPr>
            <p:ph type="title"/>
          </p:nvPr>
        </p:nvSpPr>
        <p:spPr/>
        <p:txBody>
          <a:bodyPr/>
          <a:lstStyle/>
          <a:p>
            <a:r>
              <a:rPr lang="en-US" dirty="0"/>
              <a:t>Writing Prompt</a:t>
            </a:r>
          </a:p>
        </p:txBody>
      </p:sp>
      <p:sp>
        <p:nvSpPr>
          <p:cNvPr id="3" name="Content Placeholder 2">
            <a:extLst>
              <a:ext uri="{FF2B5EF4-FFF2-40B4-BE49-F238E27FC236}">
                <a16:creationId xmlns:a16="http://schemas.microsoft.com/office/drawing/2014/main" id="{B757F46E-5BFF-443C-88E7-42F0BC440FF6}"/>
              </a:ext>
            </a:extLst>
          </p:cNvPr>
          <p:cNvSpPr>
            <a:spLocks noGrp="1"/>
          </p:cNvSpPr>
          <p:nvPr>
            <p:ph idx="1"/>
          </p:nvPr>
        </p:nvSpPr>
        <p:spPr/>
        <p:txBody>
          <a:bodyPr/>
          <a:lstStyle/>
          <a:p>
            <a:r>
              <a:rPr lang="en-US" sz="3600" dirty="0"/>
              <a:t>Carson McCullers, author of </a:t>
            </a:r>
            <a:r>
              <a:rPr lang="en-US" sz="3600" i="1" dirty="0"/>
              <a:t>The Heart is a Lonely Hunter</a:t>
            </a:r>
            <a:r>
              <a:rPr lang="en-US" sz="3600" dirty="0"/>
              <a:t>, says, "As often as not we are homesick most for the places we've never been." Do you have a longing for a place you've never visited?</a:t>
            </a:r>
          </a:p>
          <a:p>
            <a:endParaRPr lang="en-US" dirty="0"/>
          </a:p>
          <a:p>
            <a:endParaRPr lang="en-US" dirty="0"/>
          </a:p>
        </p:txBody>
      </p:sp>
    </p:spTree>
    <p:extLst>
      <p:ext uri="{BB962C8B-B14F-4D97-AF65-F5344CB8AC3E}">
        <p14:creationId xmlns:p14="http://schemas.microsoft.com/office/powerpoint/2010/main" val="272597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56" name="Group 18">
            <a:extLst>
              <a:ext uri="{FF2B5EF4-FFF2-40B4-BE49-F238E27FC236}">
                <a16:creationId xmlns:a16="http://schemas.microsoft.com/office/drawing/2014/main" id="{8D44E099-FC66-4167-A593-8F6FBB5EE0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20" name="Freeform 11">
              <a:extLst>
                <a:ext uri="{FF2B5EF4-FFF2-40B4-BE49-F238E27FC236}">
                  <a16:creationId xmlns:a16="http://schemas.microsoft.com/office/drawing/2014/main" id="{47171E04-FEC4-4208-A619-A786E42348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1" name="Freeform 12">
              <a:extLst>
                <a:ext uri="{FF2B5EF4-FFF2-40B4-BE49-F238E27FC236}">
                  <a16:creationId xmlns:a16="http://schemas.microsoft.com/office/drawing/2014/main" id="{F3DE8019-884E-41C9-A54C-AC668CA52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2" name="Freeform 13">
              <a:extLst>
                <a:ext uri="{FF2B5EF4-FFF2-40B4-BE49-F238E27FC236}">
                  <a16:creationId xmlns:a16="http://schemas.microsoft.com/office/drawing/2014/main" id="{462C1647-5880-4037-8FCE-16E1F646C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3" name="Freeform 14">
              <a:extLst>
                <a:ext uri="{FF2B5EF4-FFF2-40B4-BE49-F238E27FC236}">
                  <a16:creationId xmlns:a16="http://schemas.microsoft.com/office/drawing/2014/main" id="{C91082BE-FDAA-4A80-88B6-C5F5AD0C2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4" name="Freeform 15">
              <a:extLst>
                <a:ext uri="{FF2B5EF4-FFF2-40B4-BE49-F238E27FC236}">
                  <a16:creationId xmlns:a16="http://schemas.microsoft.com/office/drawing/2014/main" id="{059FE918-3CB9-43E6-8025-22A9C21C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5" name="Freeform 16">
              <a:extLst>
                <a:ext uri="{FF2B5EF4-FFF2-40B4-BE49-F238E27FC236}">
                  <a16:creationId xmlns:a16="http://schemas.microsoft.com/office/drawing/2014/main" id="{E30464D7-34FF-42C8-8686-C3A865E90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6" name="Freeform 17">
              <a:extLst>
                <a:ext uri="{FF2B5EF4-FFF2-40B4-BE49-F238E27FC236}">
                  <a16:creationId xmlns:a16="http://schemas.microsoft.com/office/drawing/2014/main" id="{07281894-7888-434B-BC17-FB67B4879C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7" name="Freeform 18">
              <a:extLst>
                <a:ext uri="{FF2B5EF4-FFF2-40B4-BE49-F238E27FC236}">
                  <a16:creationId xmlns:a16="http://schemas.microsoft.com/office/drawing/2014/main" id="{7CDF6636-2EE5-4477-B1E7-136C9B4F3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8" name="Freeform 19">
              <a:extLst>
                <a:ext uri="{FF2B5EF4-FFF2-40B4-BE49-F238E27FC236}">
                  <a16:creationId xmlns:a16="http://schemas.microsoft.com/office/drawing/2014/main" id="{6A01C238-0F7D-4DF5-A879-329020008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9" name="Freeform 20">
              <a:extLst>
                <a:ext uri="{FF2B5EF4-FFF2-40B4-BE49-F238E27FC236}">
                  <a16:creationId xmlns:a16="http://schemas.microsoft.com/office/drawing/2014/main" id="{AA10B8D3-BE6D-40AB-BA54-12C4758E5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0" name="Freeform 21">
              <a:extLst>
                <a:ext uri="{FF2B5EF4-FFF2-40B4-BE49-F238E27FC236}">
                  <a16:creationId xmlns:a16="http://schemas.microsoft.com/office/drawing/2014/main" id="{4CD8C1DF-88C2-4F11-AA23-36D5B5BD3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1" name="Freeform 22">
              <a:extLst>
                <a:ext uri="{FF2B5EF4-FFF2-40B4-BE49-F238E27FC236}">
                  <a16:creationId xmlns:a16="http://schemas.microsoft.com/office/drawing/2014/main" id="{9AF01696-99FF-4093-938A-38D0C7223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57" name="Group 32">
            <a:extLst>
              <a:ext uri="{FF2B5EF4-FFF2-40B4-BE49-F238E27FC236}">
                <a16:creationId xmlns:a16="http://schemas.microsoft.com/office/drawing/2014/main" id="{629FAB3C-6A93-4306-8525-B9FC787B15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34" name="Freeform 27">
              <a:extLst>
                <a:ext uri="{FF2B5EF4-FFF2-40B4-BE49-F238E27FC236}">
                  <a16:creationId xmlns:a16="http://schemas.microsoft.com/office/drawing/2014/main" id="{8838005D-B3A9-4E56-9BFB-3DD99E4BB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35" name="Freeform 28">
              <a:extLst>
                <a:ext uri="{FF2B5EF4-FFF2-40B4-BE49-F238E27FC236}">
                  <a16:creationId xmlns:a16="http://schemas.microsoft.com/office/drawing/2014/main" id="{6450237E-A2DE-4BA3-AF9F-06399E5CF1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6" name="Freeform 29">
              <a:extLst>
                <a:ext uri="{FF2B5EF4-FFF2-40B4-BE49-F238E27FC236}">
                  <a16:creationId xmlns:a16="http://schemas.microsoft.com/office/drawing/2014/main" id="{A643E849-3FBA-4248-B0DF-9D6737E23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7" name="Freeform 30">
              <a:extLst>
                <a:ext uri="{FF2B5EF4-FFF2-40B4-BE49-F238E27FC236}">
                  <a16:creationId xmlns:a16="http://schemas.microsoft.com/office/drawing/2014/main" id="{231C0782-59AA-4C4F-8B86-85102F701A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8" name="Freeform 31">
              <a:extLst>
                <a:ext uri="{FF2B5EF4-FFF2-40B4-BE49-F238E27FC236}">
                  <a16:creationId xmlns:a16="http://schemas.microsoft.com/office/drawing/2014/main" id="{E19975F5-4F93-41BF-9A6D-1E6CFDFF1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9" name="Freeform 32">
              <a:extLst>
                <a:ext uri="{FF2B5EF4-FFF2-40B4-BE49-F238E27FC236}">
                  <a16:creationId xmlns:a16="http://schemas.microsoft.com/office/drawing/2014/main" id="{AE6458FC-D3D9-469F-A8FB-0431BD15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40" name="Freeform 33">
              <a:extLst>
                <a:ext uri="{FF2B5EF4-FFF2-40B4-BE49-F238E27FC236}">
                  <a16:creationId xmlns:a16="http://schemas.microsoft.com/office/drawing/2014/main" id="{90B9693F-2248-4DB8-A528-52C13C636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41" name="Freeform 34">
              <a:extLst>
                <a:ext uri="{FF2B5EF4-FFF2-40B4-BE49-F238E27FC236}">
                  <a16:creationId xmlns:a16="http://schemas.microsoft.com/office/drawing/2014/main" id="{11CC5E15-09A8-41A0-930D-434F7D8D6F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42" name="Freeform 35">
              <a:extLst>
                <a:ext uri="{FF2B5EF4-FFF2-40B4-BE49-F238E27FC236}">
                  <a16:creationId xmlns:a16="http://schemas.microsoft.com/office/drawing/2014/main" id="{B5566C56-67EC-43D7-A3D2-3CCBEDAFC6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43" name="Freeform 36">
              <a:extLst>
                <a:ext uri="{FF2B5EF4-FFF2-40B4-BE49-F238E27FC236}">
                  <a16:creationId xmlns:a16="http://schemas.microsoft.com/office/drawing/2014/main" id="{CF74AC36-5E17-4D3B-A93B-1645741EB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44" name="Freeform 37">
              <a:extLst>
                <a:ext uri="{FF2B5EF4-FFF2-40B4-BE49-F238E27FC236}">
                  <a16:creationId xmlns:a16="http://schemas.microsoft.com/office/drawing/2014/main" id="{39818481-D2FB-4507-B11D-8C6342AC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45" name="Freeform 38">
              <a:extLst>
                <a:ext uri="{FF2B5EF4-FFF2-40B4-BE49-F238E27FC236}">
                  <a16:creationId xmlns:a16="http://schemas.microsoft.com/office/drawing/2014/main" id="{E996F5F0-3979-44D1-9AE3-1251DA5D2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58" name="Rectangle 46">
            <a:extLst>
              <a:ext uri="{FF2B5EF4-FFF2-40B4-BE49-F238E27FC236}">
                <a16:creationId xmlns:a16="http://schemas.microsoft.com/office/drawing/2014/main" id="{05C469C2-FE8F-491E-9139-7E7F8BB38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59" name="Freeform 11">
            <a:extLst>
              <a:ext uri="{FF2B5EF4-FFF2-40B4-BE49-F238E27FC236}">
                <a16:creationId xmlns:a16="http://schemas.microsoft.com/office/drawing/2014/main" id="{0D31E63E-1DE1-4400-9D1A-FA0378B29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60" name="Rectangle 50">
            <a:extLst>
              <a:ext uri="{FF2B5EF4-FFF2-40B4-BE49-F238E27FC236}">
                <a16:creationId xmlns:a16="http://schemas.microsoft.com/office/drawing/2014/main" id="{0C8B6C4B-A867-4D7E-9851-29BB2D603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C707D3-3116-46CA-9F31-37CC3CC5A357}"/>
              </a:ext>
            </a:extLst>
          </p:cNvPr>
          <p:cNvSpPr>
            <a:spLocks noGrp="1"/>
          </p:cNvSpPr>
          <p:nvPr>
            <p:ph type="title"/>
          </p:nvPr>
        </p:nvSpPr>
        <p:spPr>
          <a:xfrm>
            <a:off x="649224" y="645106"/>
            <a:ext cx="3650279" cy="1259894"/>
          </a:xfrm>
        </p:spPr>
        <p:txBody>
          <a:bodyPr vert="horz" lIns="91440" tIns="45720" rIns="91440" bIns="45720" rtlCol="0" anchor="t">
            <a:normAutofit/>
          </a:bodyPr>
          <a:lstStyle/>
          <a:p>
            <a:r>
              <a:rPr lang="en-US" dirty="0"/>
              <a:t>Hill Towns of Central Mexico</a:t>
            </a:r>
          </a:p>
        </p:txBody>
      </p:sp>
      <p:sp>
        <p:nvSpPr>
          <p:cNvPr id="61" name="Rectangle 52">
            <a:extLst>
              <a:ext uri="{FF2B5EF4-FFF2-40B4-BE49-F238E27FC236}">
                <a16:creationId xmlns:a16="http://schemas.microsoft.com/office/drawing/2014/main" id="{470BD5D9-CDC5-465C-9E25-2EB0249FE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62" name="Content Placeholder 15">
            <a:extLst>
              <a:ext uri="{FF2B5EF4-FFF2-40B4-BE49-F238E27FC236}">
                <a16:creationId xmlns:a16="http://schemas.microsoft.com/office/drawing/2014/main" id="{CA6A689E-E51B-47D1-A2FE-D438CCB12291}"/>
              </a:ext>
            </a:extLst>
          </p:cNvPr>
          <p:cNvSpPr>
            <a:spLocks noGrp="1"/>
          </p:cNvSpPr>
          <p:nvPr>
            <p:ph sz="half" idx="1"/>
          </p:nvPr>
        </p:nvSpPr>
        <p:spPr>
          <a:xfrm>
            <a:off x="649225" y="2133600"/>
            <a:ext cx="3650278" cy="3774537"/>
          </a:xfrm>
        </p:spPr>
        <p:txBody>
          <a:bodyPr vert="horz" lIns="91440" tIns="45720" rIns="91440" bIns="45720" rtlCol="0">
            <a:normAutofit/>
          </a:bodyPr>
          <a:lstStyle/>
          <a:p>
            <a:r>
              <a:rPr lang="en-US" sz="2400" dirty="0"/>
              <a:t>Morelia, famous for its Day of the Dead celebrations and Monarch Butterfly arrivals</a:t>
            </a:r>
          </a:p>
          <a:p>
            <a:r>
              <a:rPr lang="en-US" sz="2400" dirty="0"/>
              <a:t>Patzcuaro, artist colonies and fisherman with butterfly-like nets</a:t>
            </a:r>
          </a:p>
          <a:p>
            <a:pPr marL="0" indent="0">
              <a:buNone/>
            </a:pPr>
            <a:endParaRPr lang="en-US" dirty="0"/>
          </a:p>
        </p:txBody>
      </p:sp>
      <p:pic>
        <p:nvPicPr>
          <p:cNvPr id="12" name="Content Placeholder 11" descr="A lit up city at night&#10;&#10;Description automatically generated">
            <a:extLst>
              <a:ext uri="{FF2B5EF4-FFF2-40B4-BE49-F238E27FC236}">
                <a16:creationId xmlns:a16="http://schemas.microsoft.com/office/drawing/2014/main" id="{D4CE66AE-3304-4CD9-B503-8517B89CB738}"/>
              </a:ext>
            </a:extLst>
          </p:cNvPr>
          <p:cNvPicPr>
            <a:picLocks noGrp="1" noChangeAspect="1"/>
          </p:cNvPicPr>
          <p:nvPr>
            <p:ph sz="half" idx="2"/>
          </p:nvPr>
        </p:nvPicPr>
        <p:blipFill rotWithShape="1">
          <a:blip r:embed="rId2"/>
          <a:srcRect l="36781" r="20546"/>
          <a:stretch/>
        </p:blipFill>
        <p:spPr>
          <a:xfrm>
            <a:off x="4619544" y="640080"/>
            <a:ext cx="3380136" cy="5271142"/>
          </a:xfrm>
          <a:prstGeom prst="rect">
            <a:avLst/>
          </a:prstGeom>
        </p:spPr>
      </p:pic>
      <p:pic>
        <p:nvPicPr>
          <p:cNvPr id="6" name="Content Placeholder 5" descr="A small boat in a body of water&#10;&#10;Description automatically generated">
            <a:extLst>
              <a:ext uri="{FF2B5EF4-FFF2-40B4-BE49-F238E27FC236}">
                <a16:creationId xmlns:a16="http://schemas.microsoft.com/office/drawing/2014/main" id="{D06FFEAF-D030-4870-9ACB-745086B34281}"/>
              </a:ext>
            </a:extLst>
          </p:cNvPr>
          <p:cNvPicPr>
            <a:picLocks noChangeAspect="1"/>
          </p:cNvPicPr>
          <p:nvPr/>
        </p:nvPicPr>
        <p:blipFill rotWithShape="1">
          <a:blip r:embed="rId3"/>
          <a:srcRect l="11720" r="43997" b="1"/>
          <a:stretch/>
        </p:blipFill>
        <p:spPr>
          <a:xfrm>
            <a:off x="8163406" y="640080"/>
            <a:ext cx="3395275" cy="5271142"/>
          </a:xfrm>
          <a:prstGeom prst="rect">
            <a:avLst/>
          </a:prstGeom>
        </p:spPr>
      </p:pic>
      <p:sp>
        <p:nvSpPr>
          <p:cNvPr id="55" name="Freeform 11">
            <a:extLst>
              <a:ext uri="{FF2B5EF4-FFF2-40B4-BE49-F238E27FC236}">
                <a16:creationId xmlns:a16="http://schemas.microsoft.com/office/drawing/2014/main" id="{9185F495-8EFA-407B-AAD7-A2F52AE2C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2176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213A1-5647-47B2-8C50-6C88A2DAB23A}"/>
              </a:ext>
            </a:extLst>
          </p:cNvPr>
          <p:cNvSpPr>
            <a:spLocks noGrp="1"/>
          </p:cNvSpPr>
          <p:nvPr>
            <p:ph type="title"/>
          </p:nvPr>
        </p:nvSpPr>
        <p:spPr/>
        <p:txBody>
          <a:bodyPr/>
          <a:lstStyle/>
          <a:p>
            <a:r>
              <a:rPr lang="en-US" dirty="0"/>
              <a:t>Assignment: figure out what your metaphorical identity does as a writer</a:t>
            </a:r>
          </a:p>
        </p:txBody>
      </p:sp>
      <p:sp>
        <p:nvSpPr>
          <p:cNvPr id="3" name="Content Placeholder 2">
            <a:extLst>
              <a:ext uri="{FF2B5EF4-FFF2-40B4-BE49-F238E27FC236}">
                <a16:creationId xmlns:a16="http://schemas.microsoft.com/office/drawing/2014/main" id="{671527CE-9B40-462E-859F-E72215A9A414}"/>
              </a:ext>
            </a:extLst>
          </p:cNvPr>
          <p:cNvSpPr>
            <a:spLocks noGrp="1"/>
          </p:cNvSpPr>
          <p:nvPr>
            <p:ph idx="1"/>
          </p:nvPr>
        </p:nvSpPr>
        <p:spPr/>
        <p:txBody>
          <a:bodyPr/>
          <a:lstStyle/>
          <a:p>
            <a:r>
              <a:rPr lang="en-US" dirty="0"/>
              <a:t>Word choice—academic, everyday, common, fanciful, etc. Revise with those new eyes</a:t>
            </a:r>
          </a:p>
          <a:p>
            <a:r>
              <a:rPr lang="en-US" dirty="0"/>
              <a:t>Add more compelling sentences to the ones you have already. </a:t>
            </a:r>
          </a:p>
          <a:p>
            <a:r>
              <a:rPr lang="en-US" dirty="0"/>
              <a:t>Consciously insert a sensory detail (or change a current non-sensory detail)for each of the five +motion senses.</a:t>
            </a:r>
          </a:p>
          <a:p>
            <a:r>
              <a:rPr lang="en-US" dirty="0"/>
              <a:t>Ask yourself—what is my purpose for writing this travel piece? Are you going to accomplish your goal? </a:t>
            </a:r>
          </a:p>
          <a:p>
            <a:r>
              <a:rPr lang="en-US" dirty="0"/>
              <a:t>Are my readers going to tumble into my hollow of meaning somewhere? Where? </a:t>
            </a:r>
          </a:p>
        </p:txBody>
      </p:sp>
    </p:spTree>
    <p:extLst>
      <p:ext uri="{BB962C8B-B14F-4D97-AF65-F5344CB8AC3E}">
        <p14:creationId xmlns:p14="http://schemas.microsoft.com/office/powerpoint/2010/main" val="688551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BA5CE-C98E-42D7-8AF6-613AF83D83FA}"/>
              </a:ext>
            </a:extLst>
          </p:cNvPr>
          <p:cNvSpPr>
            <a:spLocks noGrp="1"/>
          </p:cNvSpPr>
          <p:nvPr>
            <p:ph type="title"/>
          </p:nvPr>
        </p:nvSpPr>
        <p:spPr/>
        <p:txBody>
          <a:bodyPr/>
          <a:lstStyle/>
          <a:p>
            <a:r>
              <a:rPr lang="en-US" dirty="0"/>
              <a:t>Who are Travel Writers?</a:t>
            </a:r>
          </a:p>
        </p:txBody>
      </p:sp>
      <p:sp>
        <p:nvSpPr>
          <p:cNvPr id="3" name="Content Placeholder 2">
            <a:extLst>
              <a:ext uri="{FF2B5EF4-FFF2-40B4-BE49-F238E27FC236}">
                <a16:creationId xmlns:a16="http://schemas.microsoft.com/office/drawing/2014/main" id="{F121D595-1C6A-423D-A5E0-1B8EDCF94EC8}"/>
              </a:ext>
            </a:extLst>
          </p:cNvPr>
          <p:cNvSpPr>
            <a:spLocks noGrp="1"/>
          </p:cNvSpPr>
          <p:nvPr>
            <p:ph idx="1"/>
          </p:nvPr>
        </p:nvSpPr>
        <p:spPr/>
        <p:txBody>
          <a:bodyPr>
            <a:normAutofit/>
          </a:bodyPr>
          <a:lstStyle/>
          <a:p>
            <a:r>
              <a:rPr lang="en-US" dirty="0"/>
              <a:t>Travel writers use a single genre or a mix of genres in constructing their travel writing, but they must have a reason, a compulsion, a desire, a need to write first about a place and second from a perspective. </a:t>
            </a:r>
          </a:p>
          <a:p>
            <a:endParaRPr lang="en-US" dirty="0"/>
          </a:p>
          <a:p>
            <a:r>
              <a:rPr lang="en-US" dirty="0"/>
              <a:t>Use a metaphor to describe your travel writing identify. Are you: </a:t>
            </a:r>
          </a:p>
          <a:p>
            <a:pPr lvl="1"/>
            <a:r>
              <a:rPr lang="en-US" dirty="0"/>
              <a:t>A oxen yoked to a plow in an endless field</a:t>
            </a:r>
          </a:p>
          <a:p>
            <a:pPr lvl="1"/>
            <a:r>
              <a:rPr lang="en-US" dirty="0"/>
              <a:t>A night moth creating the slightest of shadows</a:t>
            </a:r>
          </a:p>
          <a:p>
            <a:pPr lvl="1"/>
            <a:r>
              <a:rPr lang="en-US" dirty="0"/>
              <a:t>A lump of bread dough kneaded until it is finally ready</a:t>
            </a:r>
          </a:p>
          <a:p>
            <a:pPr lvl="1"/>
            <a:r>
              <a:rPr lang="en-US" dirty="0"/>
              <a:t>See the next slide for more options </a:t>
            </a:r>
          </a:p>
        </p:txBody>
      </p:sp>
    </p:spTree>
    <p:extLst>
      <p:ext uri="{BB962C8B-B14F-4D97-AF65-F5344CB8AC3E}">
        <p14:creationId xmlns:p14="http://schemas.microsoft.com/office/powerpoint/2010/main" val="3283900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96B6B-EEE4-4D88-A058-EFBBE8CF0770}"/>
              </a:ext>
            </a:extLst>
          </p:cNvPr>
          <p:cNvSpPr>
            <a:spLocks noGrp="1"/>
          </p:cNvSpPr>
          <p:nvPr>
            <p:ph type="title"/>
          </p:nvPr>
        </p:nvSpPr>
        <p:spPr>
          <a:xfrm>
            <a:off x="1371600" y="685800"/>
            <a:ext cx="3282695" cy="1485900"/>
          </a:xfrm>
        </p:spPr>
        <p:txBody>
          <a:bodyPr>
            <a:normAutofit fontScale="90000"/>
          </a:bodyPr>
          <a:lstStyle/>
          <a:p>
            <a:r>
              <a:rPr lang="en-US" sz="2400" dirty="0"/>
              <a:t>Who are you as a travel writer? What object or experience best describes your identity? </a:t>
            </a:r>
          </a:p>
        </p:txBody>
      </p:sp>
      <p:sp>
        <p:nvSpPr>
          <p:cNvPr id="3" name="Content Placeholder 2">
            <a:extLst>
              <a:ext uri="{FF2B5EF4-FFF2-40B4-BE49-F238E27FC236}">
                <a16:creationId xmlns:a16="http://schemas.microsoft.com/office/drawing/2014/main" id="{F12BC661-3DF3-4AF0-B02E-BCAE9661A4AD}"/>
              </a:ext>
            </a:extLst>
          </p:cNvPr>
          <p:cNvSpPr>
            <a:spLocks noGrp="1"/>
          </p:cNvSpPr>
          <p:nvPr>
            <p:ph idx="1"/>
          </p:nvPr>
        </p:nvSpPr>
        <p:spPr>
          <a:xfrm>
            <a:off x="1371600" y="2286000"/>
            <a:ext cx="3282694" cy="3581400"/>
          </a:xfrm>
        </p:spPr>
        <p:txBody>
          <a:bodyPr>
            <a:normAutofit lnSpcReduction="10000"/>
          </a:bodyPr>
          <a:lstStyle/>
          <a:p>
            <a:pPr marL="0" indent="0">
              <a:buNone/>
            </a:pPr>
            <a:r>
              <a:rPr lang="en-US" sz="1700" dirty="0"/>
              <a:t>What is it? A tombstone, a beating bloody heart, a butterfly emerging from a cocoon, a baby newly born, a mouse sidestepping the people in the house unobserved, a falling fall leaf brilliant in the sunlight yet about to drop to the ground with the lifeless others, a tire rolled off the edge of the canyon, a ghost, </a:t>
            </a:r>
          </a:p>
          <a:p>
            <a:pPr marL="0" indent="0">
              <a:buNone/>
            </a:pPr>
            <a:r>
              <a:rPr lang="en-US" sz="1700" dirty="0"/>
              <a:t>I am… </a:t>
            </a:r>
            <a:r>
              <a:rPr lang="en-US" sz="1700" b="1" dirty="0"/>
              <a:t>a Train Leaving Paris</a:t>
            </a:r>
          </a:p>
        </p:txBody>
      </p:sp>
      <p:pic>
        <p:nvPicPr>
          <p:cNvPr id="4" name="Picture Placeholder 5" descr="A picture containing indoor, person, man, window&#10;&#10;Description automatically generated">
            <a:extLst>
              <a:ext uri="{FF2B5EF4-FFF2-40B4-BE49-F238E27FC236}">
                <a16:creationId xmlns:a16="http://schemas.microsoft.com/office/drawing/2014/main" id="{1444B2D6-0885-4B7F-984E-6F8B91F3236D}"/>
              </a:ext>
            </a:extLst>
          </p:cNvPr>
          <p:cNvPicPr>
            <a:picLocks noChangeAspect="1"/>
          </p:cNvPicPr>
          <p:nvPr/>
        </p:nvPicPr>
        <p:blipFill rotWithShape="1">
          <a:blip r:embed="rId2"/>
          <a:srcRect l="11974" r="11974"/>
          <a:stretch/>
        </p:blipFill>
        <p:spPr>
          <a:xfrm rot="5400000">
            <a:off x="5770292" y="1699846"/>
            <a:ext cx="5039413" cy="3346601"/>
          </a:xfrm>
          <a:prstGeom prst="rect">
            <a:avLst/>
          </a:prstGeom>
        </p:spPr>
      </p:pic>
    </p:spTree>
    <p:extLst>
      <p:ext uri="{BB962C8B-B14F-4D97-AF65-F5344CB8AC3E}">
        <p14:creationId xmlns:p14="http://schemas.microsoft.com/office/powerpoint/2010/main" val="926018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02BB3-CB9C-42BD-9195-6EA8CDB844D7}"/>
              </a:ext>
            </a:extLst>
          </p:cNvPr>
          <p:cNvSpPr>
            <a:spLocks noGrp="1"/>
          </p:cNvSpPr>
          <p:nvPr>
            <p:ph type="title"/>
          </p:nvPr>
        </p:nvSpPr>
        <p:spPr/>
        <p:txBody>
          <a:bodyPr/>
          <a:lstStyle/>
          <a:p>
            <a:r>
              <a:rPr lang="en-US" dirty="0"/>
              <a:t>Assignment: Insert dialogue into your travel essay/memoir/narrative</a:t>
            </a:r>
          </a:p>
        </p:txBody>
      </p:sp>
      <p:sp>
        <p:nvSpPr>
          <p:cNvPr id="3" name="Content Placeholder 2">
            <a:extLst>
              <a:ext uri="{FF2B5EF4-FFF2-40B4-BE49-F238E27FC236}">
                <a16:creationId xmlns:a16="http://schemas.microsoft.com/office/drawing/2014/main" id="{5A6B8BA5-05ED-4F0F-A30D-A9986630B5D2}"/>
              </a:ext>
            </a:extLst>
          </p:cNvPr>
          <p:cNvSpPr>
            <a:spLocks noGrp="1"/>
          </p:cNvSpPr>
          <p:nvPr>
            <p:ph idx="1"/>
          </p:nvPr>
        </p:nvSpPr>
        <p:spPr/>
        <p:txBody>
          <a:bodyPr>
            <a:normAutofit fontScale="92500" lnSpcReduction="20000"/>
          </a:bodyPr>
          <a:lstStyle/>
          <a:p>
            <a:pPr marL="0" indent="0">
              <a:buNone/>
            </a:pPr>
            <a:r>
              <a:rPr lang="en-US" sz="2800" b="1" cap="all" dirty="0"/>
              <a:t> Good dialogue: </a:t>
            </a:r>
          </a:p>
          <a:p>
            <a:pPr marL="0" indent="0">
              <a:buNone/>
            </a:pPr>
            <a:r>
              <a:rPr lang="en-US" sz="2800" b="1" cap="all" dirty="0">
                <a:latin typeface="Abadi Extra Light" panose="020B0604020202020204" pitchFamily="34" charset="0"/>
              </a:rPr>
              <a:t>Reveals conflict, struggles to explain, misinterpretations</a:t>
            </a:r>
          </a:p>
          <a:p>
            <a:pPr marL="0" indent="0">
              <a:buNone/>
            </a:pPr>
            <a:r>
              <a:rPr lang="en-US" sz="2800" b="1" cap="all" dirty="0">
                <a:latin typeface="Abadi Extra Light" panose="020B0604020202020204" pitchFamily="34" charset="0"/>
              </a:rPr>
              <a:t>GIVE THE CHARACTERS CONFLICTING GOALS, shows they come from different perspectives, </a:t>
            </a:r>
            <a:endParaRPr lang="en-US" sz="2800" dirty="0">
              <a:latin typeface="Abadi Extra Light" panose="020B0604020202020204" pitchFamily="34" charset="0"/>
            </a:endParaRPr>
          </a:p>
          <a:p>
            <a:pPr marL="0" indent="0">
              <a:buNone/>
            </a:pPr>
            <a:r>
              <a:rPr lang="en-US" sz="2800" b="1" cap="all" dirty="0">
                <a:latin typeface="Abadi Extra Light" panose="020B0604020202020204" pitchFamily="34" charset="0"/>
              </a:rPr>
              <a:t>SHOULD BE THERE FOR A REASON, such as driving the piece of writing forward</a:t>
            </a:r>
            <a:endParaRPr lang="en-US" sz="2800" dirty="0">
              <a:latin typeface="Abadi Extra Light" panose="020B0604020202020204" pitchFamily="34" charset="0"/>
            </a:endParaRPr>
          </a:p>
          <a:p>
            <a:pPr marL="0" indent="0">
              <a:buNone/>
            </a:pPr>
            <a:r>
              <a:rPr lang="en-US" sz="2800" b="1" cap="all" dirty="0">
                <a:latin typeface="Abadi Extra Light" panose="020B0604020202020204" pitchFamily="34" charset="0"/>
              </a:rPr>
              <a:t>DEEPENs CHARACTERIZATION and gives the writer a break from description</a:t>
            </a:r>
            <a:endParaRPr lang="en-US" sz="2800" dirty="0">
              <a:latin typeface="Abadi Extra Light" panose="020B0604020202020204" pitchFamily="34" charset="0"/>
            </a:endParaRPr>
          </a:p>
          <a:p>
            <a:pPr marL="0" indent="0">
              <a:buNone/>
            </a:pPr>
            <a:endParaRPr lang="en-US" dirty="0"/>
          </a:p>
        </p:txBody>
      </p:sp>
    </p:spTree>
    <p:extLst>
      <p:ext uri="{BB962C8B-B14F-4D97-AF65-F5344CB8AC3E}">
        <p14:creationId xmlns:p14="http://schemas.microsoft.com/office/powerpoint/2010/main" val="200023628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otalTime>41</TotalTime>
  <Words>2483</Words>
  <Application>Microsoft Office PowerPoint</Application>
  <PresentationFormat>Widescreen</PresentationFormat>
  <Paragraphs>158</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Abadi Extra Light</vt:lpstr>
      <vt:lpstr>Arial</vt:lpstr>
      <vt:lpstr>Calibri</vt:lpstr>
      <vt:lpstr>Century Gothic</vt:lpstr>
      <vt:lpstr>Wingdings 3</vt:lpstr>
      <vt:lpstr>Wisp</vt:lpstr>
      <vt:lpstr>Week 2  Metaphors and Identities Travel Writing</vt:lpstr>
      <vt:lpstr>Today’s focus: metaphors and identities </vt:lpstr>
      <vt:lpstr>Why do writers write? </vt:lpstr>
      <vt:lpstr>PowerPoint Presentation</vt:lpstr>
      <vt:lpstr>Raban: “On the Sea and its Meaning”</vt:lpstr>
      <vt:lpstr>Breaking Raban down…</vt:lpstr>
      <vt:lpstr>New York Times Book Reviewer says: </vt:lpstr>
      <vt:lpstr>Sensory Details in Travel Writing</vt:lpstr>
      <vt:lpstr>The master of detail</vt:lpstr>
      <vt:lpstr>To travel is a verb—it is movement, a journey, a story ever evolving.  </vt:lpstr>
      <vt:lpstr>PowerPoint Presentation</vt:lpstr>
      <vt:lpstr>Freya Stark</vt:lpstr>
      <vt:lpstr>Freya Stark on the sparseness of details that speak volumes</vt:lpstr>
      <vt:lpstr>Freya Stark on wandering…</vt:lpstr>
      <vt:lpstr>Is Stark speaking the truth? </vt:lpstr>
      <vt:lpstr>What is Freya Stark’s metaphorical identity as a travel writer?</vt:lpstr>
      <vt:lpstr>Stark’s Metaphor as a Travel Writer</vt:lpstr>
      <vt:lpstr>PowerPoint Presentation</vt:lpstr>
      <vt:lpstr>Greeting the Ghosts Who are Us </vt:lpstr>
      <vt:lpstr>Greeting the Ghosts Who are Us, cont.</vt:lpstr>
      <vt:lpstr>Greeting the Ghosts Who are Us, cont.</vt:lpstr>
      <vt:lpstr>Greeting the Ghosts Who are Us, cont.  </vt:lpstr>
      <vt:lpstr>PowerPoint Presentation</vt:lpstr>
      <vt:lpstr>Why a Metaphor and Not a Simile? </vt:lpstr>
      <vt:lpstr>Identity Metaphor as a Travel Writer </vt:lpstr>
      <vt:lpstr>Creating Purposeful Gaps to bridge parts of your writing</vt:lpstr>
      <vt:lpstr>Writing Prompt</vt:lpstr>
      <vt:lpstr>Hill Towns of Central Mexico</vt:lpstr>
      <vt:lpstr>Assignment: figure out what your metaphorical identity does as a writer</vt:lpstr>
      <vt:lpstr>Who are Travel Writers?</vt:lpstr>
      <vt:lpstr>Who are you as a travel writer? What object or experience best describes your identity? </vt:lpstr>
      <vt:lpstr>Assignment: Insert dialogue into your travel essay/memoir/narrative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2 Travel Writing: Metaphors and Identities </dc:title>
  <dc:creator>Lesley Klenk</dc:creator>
  <cp:lastModifiedBy>Lesley Klenk</cp:lastModifiedBy>
  <cp:revision>8</cp:revision>
  <cp:lastPrinted>2020-04-30T03:44:33Z</cp:lastPrinted>
  <dcterms:created xsi:type="dcterms:W3CDTF">2020-04-14T01:40:23Z</dcterms:created>
  <dcterms:modified xsi:type="dcterms:W3CDTF">2022-02-25T18:30:06Z</dcterms:modified>
</cp:coreProperties>
</file>