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9" r:id="rId4"/>
    <p:sldId id="267" r:id="rId5"/>
    <p:sldId id="258" r:id="rId6"/>
    <p:sldId id="259" r:id="rId7"/>
    <p:sldId id="261" r:id="rId8"/>
    <p:sldId id="402" r:id="rId9"/>
    <p:sldId id="403" r:id="rId10"/>
    <p:sldId id="401" r:id="rId11"/>
    <p:sldId id="260" r:id="rId12"/>
    <p:sldId id="262" r:id="rId13"/>
    <p:sldId id="263" r:id="rId14"/>
    <p:sldId id="264" r:id="rId15"/>
    <p:sldId id="360" r:id="rId16"/>
    <p:sldId id="378" r:id="rId17"/>
    <p:sldId id="364" r:id="rId18"/>
    <p:sldId id="365" r:id="rId19"/>
    <p:sldId id="366" r:id="rId20"/>
    <p:sldId id="367" r:id="rId21"/>
    <p:sldId id="368" r:id="rId22"/>
    <p:sldId id="398" r:id="rId23"/>
    <p:sldId id="399" r:id="rId24"/>
    <p:sldId id="28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7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2/25/2022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2/25/2022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2/25/2022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2/25/2022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2/25/2022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2/25/2022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2/25/2022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2/25/2022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lesleydklenk.blog/author/lesleyklenk/" TargetMode="External"/><Relationship Id="rId2" Type="http://schemas.openxmlformats.org/officeDocument/2006/relationships/hyperlink" Target="https://lesleydklenk.blog/2019/11/21/ill-do-it-my-way-with-the-help-of-20-dancing-thai-women/"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birdsofafeatherpress.com/travel-writing-c-2/"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EC2D-BC12-4E68-AECF-417F0D209EB9}"/>
              </a:ext>
            </a:extLst>
          </p:cNvPr>
          <p:cNvSpPr>
            <a:spLocks noGrp="1"/>
          </p:cNvSpPr>
          <p:nvPr>
            <p:ph type="ctrTitle"/>
          </p:nvPr>
        </p:nvSpPr>
        <p:spPr>
          <a:xfrm>
            <a:off x="1915128" y="1788454"/>
            <a:ext cx="8361229" cy="2802596"/>
          </a:xfrm>
        </p:spPr>
        <p:txBody>
          <a:bodyPr/>
          <a:lstStyle/>
          <a:p>
            <a:r>
              <a:rPr lang="en-US" sz="6000" dirty="0"/>
              <a:t>Week 5: Theme and strategies</a:t>
            </a:r>
            <a:br>
              <a:rPr lang="en-US" sz="6000" dirty="0"/>
            </a:br>
            <a:r>
              <a:rPr lang="en-US" sz="6000" dirty="0"/>
              <a:t>in travel writing</a:t>
            </a:r>
          </a:p>
        </p:txBody>
      </p:sp>
      <p:sp>
        <p:nvSpPr>
          <p:cNvPr id="3" name="Subtitle 2">
            <a:extLst>
              <a:ext uri="{FF2B5EF4-FFF2-40B4-BE49-F238E27FC236}">
                <a16:creationId xmlns:a16="http://schemas.microsoft.com/office/drawing/2014/main" id="{77D59CB5-0A7F-4FA2-AA36-3A7F2DA3CBA4}"/>
              </a:ext>
            </a:extLst>
          </p:cNvPr>
          <p:cNvSpPr>
            <a:spLocks noGrp="1"/>
          </p:cNvSpPr>
          <p:nvPr>
            <p:ph type="subTitle" idx="1"/>
          </p:nvPr>
        </p:nvSpPr>
        <p:spPr>
          <a:xfrm>
            <a:off x="2756106" y="4810124"/>
            <a:ext cx="6831673" cy="833591"/>
          </a:xfrm>
        </p:spPr>
        <p:txBody>
          <a:bodyPr>
            <a:normAutofit fontScale="70000" lnSpcReduction="20000"/>
          </a:bodyPr>
          <a:lstStyle/>
          <a:p>
            <a:r>
              <a:rPr lang="en-US" dirty="0"/>
              <a:t>Lesley Klenk, Ph.D. </a:t>
            </a:r>
          </a:p>
          <a:p>
            <a:r>
              <a:rPr lang="en-US" dirty="0"/>
              <a:t>South Sound Services for </a:t>
            </a:r>
            <a:r>
              <a:rPr lang="en-US"/>
              <a:t>Seniors </a:t>
            </a:r>
          </a:p>
          <a:p>
            <a:r>
              <a:rPr lang="en-US"/>
              <a:t>Spring </a:t>
            </a:r>
            <a:r>
              <a:rPr lang="en-US" dirty="0"/>
              <a:t>2020</a:t>
            </a:r>
          </a:p>
        </p:txBody>
      </p:sp>
    </p:spTree>
    <p:extLst>
      <p:ext uri="{BB962C8B-B14F-4D97-AF65-F5344CB8AC3E}">
        <p14:creationId xmlns:p14="http://schemas.microsoft.com/office/powerpoint/2010/main" val="1264915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12AAF-74DC-49FB-893E-42C0E920ACCE}"/>
              </a:ext>
            </a:extLst>
          </p:cNvPr>
          <p:cNvSpPr>
            <a:spLocks noGrp="1"/>
          </p:cNvSpPr>
          <p:nvPr>
            <p:ph type="title"/>
          </p:nvPr>
        </p:nvSpPr>
        <p:spPr/>
        <p:txBody>
          <a:bodyPr/>
          <a:lstStyle/>
          <a:p>
            <a:r>
              <a:rPr lang="en-US" dirty="0"/>
              <a:t>Today’s Adventures…</a:t>
            </a:r>
          </a:p>
        </p:txBody>
      </p:sp>
      <p:sp>
        <p:nvSpPr>
          <p:cNvPr id="3" name="Content Placeholder 2">
            <a:extLst>
              <a:ext uri="{FF2B5EF4-FFF2-40B4-BE49-F238E27FC236}">
                <a16:creationId xmlns:a16="http://schemas.microsoft.com/office/drawing/2014/main" id="{BA12F91B-43C1-4239-AE58-4E10DDFB6C1B}"/>
              </a:ext>
            </a:extLst>
          </p:cNvPr>
          <p:cNvSpPr>
            <a:spLocks noGrp="1"/>
          </p:cNvSpPr>
          <p:nvPr>
            <p:ph idx="1"/>
          </p:nvPr>
        </p:nvSpPr>
        <p:spPr/>
        <p:txBody>
          <a:bodyPr>
            <a:normAutofit/>
          </a:bodyPr>
          <a:lstStyle/>
          <a:p>
            <a:r>
              <a:rPr lang="en-US" sz="3600" dirty="0"/>
              <a:t>Reviewing the 5 Components of Theme</a:t>
            </a:r>
          </a:p>
          <a:p>
            <a:r>
              <a:rPr lang="en-US" sz="3600" dirty="0"/>
              <a:t>Varying sentence lengths to create movement</a:t>
            </a:r>
          </a:p>
          <a:p>
            <a:r>
              <a:rPr lang="en-US" sz="3600" dirty="0"/>
              <a:t>Word choice to appeal to emotion</a:t>
            </a:r>
          </a:p>
          <a:p>
            <a:r>
              <a:rPr lang="en-US" sz="3600" dirty="0"/>
              <a:t>Leave some mystery on the table…or around the corner…or behind a door</a:t>
            </a:r>
          </a:p>
          <a:p>
            <a:endParaRPr lang="en-US" sz="3600" dirty="0"/>
          </a:p>
          <a:p>
            <a:endParaRPr lang="en-US" sz="3600" dirty="0"/>
          </a:p>
          <a:p>
            <a:pPr marL="0" indent="0">
              <a:buNone/>
            </a:pPr>
            <a:endParaRPr lang="en-US" sz="3600" dirty="0"/>
          </a:p>
        </p:txBody>
      </p:sp>
    </p:spTree>
    <p:extLst>
      <p:ext uri="{BB962C8B-B14F-4D97-AF65-F5344CB8AC3E}">
        <p14:creationId xmlns:p14="http://schemas.microsoft.com/office/powerpoint/2010/main" val="75073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EFC47-2E23-457B-8EB9-25D074FF0019}"/>
              </a:ext>
            </a:extLst>
          </p:cNvPr>
          <p:cNvSpPr>
            <a:spLocks noGrp="1"/>
          </p:cNvSpPr>
          <p:nvPr>
            <p:ph type="title"/>
          </p:nvPr>
        </p:nvSpPr>
        <p:spPr/>
        <p:txBody>
          <a:bodyPr/>
          <a:lstStyle/>
          <a:p>
            <a:r>
              <a:rPr lang="en-US" dirty="0"/>
              <a:t>Influencing the reader with theme</a:t>
            </a:r>
          </a:p>
        </p:txBody>
      </p:sp>
      <p:sp>
        <p:nvSpPr>
          <p:cNvPr id="3" name="Content Placeholder 2">
            <a:extLst>
              <a:ext uri="{FF2B5EF4-FFF2-40B4-BE49-F238E27FC236}">
                <a16:creationId xmlns:a16="http://schemas.microsoft.com/office/drawing/2014/main" id="{0746F4F3-24F8-41C5-8CCB-24D1453152DF}"/>
              </a:ext>
            </a:extLst>
          </p:cNvPr>
          <p:cNvSpPr>
            <a:spLocks noGrp="1"/>
          </p:cNvSpPr>
          <p:nvPr>
            <p:ph idx="1"/>
          </p:nvPr>
        </p:nvSpPr>
        <p:spPr/>
        <p:txBody>
          <a:bodyPr>
            <a:normAutofit/>
          </a:bodyPr>
          <a:lstStyle/>
          <a:p>
            <a:pPr marL="0" marR="0" indent="0">
              <a:lnSpc>
                <a:spcPct val="107000"/>
              </a:lnSpc>
              <a:spcBef>
                <a:spcPts val="0"/>
              </a:spcBef>
              <a:spcAft>
                <a:spcPts val="0"/>
              </a:spcAft>
              <a:buNone/>
            </a:pPr>
            <a:r>
              <a:rPr lang="en-US" sz="1800" dirty="0">
                <a:solidFill>
                  <a:srgbClr val="242626"/>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800" dirty="0">
                <a:solidFill>
                  <a:srgbClr val="242626"/>
                </a:solidFill>
                <a:effectLst/>
                <a:latin typeface="Calibri" panose="020F0502020204030204" pitchFamily="34" charset="0"/>
                <a:ea typeface="Times New Roman" panose="02020603050405020304" pitchFamily="18" charset="0"/>
                <a:cs typeface="Calibri" panose="020F0502020204030204" pitchFamily="34" charset="0"/>
              </a:rPr>
              <a:t>Developing Theme in Travel Writing is…of course, about the intersection of PLACE and WRITER and what happens when they meet.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800" dirty="0">
                <a:solidFill>
                  <a:srgbClr val="242626"/>
                </a:solidFill>
                <a:effectLst/>
                <a:latin typeface="Calibri" panose="020F0502020204030204" pitchFamily="34" charset="0"/>
                <a:ea typeface="Times New Roman" panose="02020603050405020304" pitchFamily="18" charset="0"/>
                <a:cs typeface="Calibri" panose="020F0502020204030204" pitchFamily="34" charset="0"/>
              </a:rPr>
              <a:t>By creating theme, your goal is to shift the perspective of the reader by the end of your essay—not in a “bigger than life way” but in a satisfying way—for them and for you. You want your interpretation of the PLACE to influence how they see it.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63047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2A5A-8FCC-4DD4-BF18-8D10DC090D8B}"/>
              </a:ext>
            </a:extLst>
          </p:cNvPr>
          <p:cNvSpPr>
            <a:spLocks noGrp="1"/>
          </p:cNvSpPr>
          <p:nvPr>
            <p:ph type="title"/>
          </p:nvPr>
        </p:nvSpPr>
        <p:spPr/>
        <p:txBody>
          <a:bodyPr/>
          <a:lstStyle/>
          <a:p>
            <a:r>
              <a:rPr lang="en-US" dirty="0"/>
              <a:t>How are thesis statements and theme statements different?</a:t>
            </a:r>
          </a:p>
        </p:txBody>
      </p:sp>
      <p:sp>
        <p:nvSpPr>
          <p:cNvPr id="3" name="Text Placeholder 2">
            <a:extLst>
              <a:ext uri="{FF2B5EF4-FFF2-40B4-BE49-F238E27FC236}">
                <a16:creationId xmlns:a16="http://schemas.microsoft.com/office/drawing/2014/main" id="{E06B72DA-CE1D-4D1B-AA5B-CB402E4A4F09}"/>
              </a:ext>
            </a:extLst>
          </p:cNvPr>
          <p:cNvSpPr>
            <a:spLocks noGrp="1"/>
          </p:cNvSpPr>
          <p:nvPr>
            <p:ph type="body" idx="1"/>
          </p:nvPr>
        </p:nvSpPr>
        <p:spPr/>
        <p:txBody>
          <a:bodyPr/>
          <a:lstStyle/>
          <a:p>
            <a:r>
              <a:rPr lang="en-US" dirty="0"/>
              <a:t>Thesis</a:t>
            </a:r>
          </a:p>
        </p:txBody>
      </p:sp>
      <p:sp>
        <p:nvSpPr>
          <p:cNvPr id="4" name="Content Placeholder 3">
            <a:extLst>
              <a:ext uri="{FF2B5EF4-FFF2-40B4-BE49-F238E27FC236}">
                <a16:creationId xmlns:a16="http://schemas.microsoft.com/office/drawing/2014/main" id="{18358691-2AF7-485B-AB53-6B4CFC68BD6A}"/>
              </a:ext>
            </a:extLst>
          </p:cNvPr>
          <p:cNvSpPr>
            <a:spLocks noGrp="1"/>
          </p:cNvSpPr>
          <p:nvPr>
            <p:ph sz="half" idx="2"/>
          </p:nvPr>
        </p:nvSpPr>
        <p:spPr/>
        <p:txBody>
          <a:bodyPr>
            <a:normAutofit fontScale="92500" lnSpcReduction="10000"/>
          </a:bodyPr>
          <a:lstStyle/>
          <a:p>
            <a:r>
              <a:rPr lang="en-US" dirty="0"/>
              <a:t>Formal in tone</a:t>
            </a:r>
          </a:p>
          <a:p>
            <a:r>
              <a:rPr lang="en-US" dirty="0"/>
              <a:t>Introduction provides a main-points overview</a:t>
            </a:r>
          </a:p>
          <a:p>
            <a:r>
              <a:rPr lang="en-US" dirty="0"/>
              <a:t>Main points prove or support a thesis</a:t>
            </a:r>
          </a:p>
          <a:p>
            <a:r>
              <a:rPr lang="en-US" dirty="0"/>
              <a:t>Conclusion is a re-statement (I’m telling you what I told you I’d tell you)</a:t>
            </a:r>
          </a:p>
        </p:txBody>
      </p:sp>
      <p:sp>
        <p:nvSpPr>
          <p:cNvPr id="5" name="Text Placeholder 4">
            <a:extLst>
              <a:ext uri="{FF2B5EF4-FFF2-40B4-BE49-F238E27FC236}">
                <a16:creationId xmlns:a16="http://schemas.microsoft.com/office/drawing/2014/main" id="{8D32AE9C-17EB-4F08-AE38-B47FB4AA4112}"/>
              </a:ext>
            </a:extLst>
          </p:cNvPr>
          <p:cNvSpPr>
            <a:spLocks noGrp="1"/>
          </p:cNvSpPr>
          <p:nvPr>
            <p:ph type="body" sz="quarter" idx="3"/>
          </p:nvPr>
        </p:nvSpPr>
        <p:spPr/>
        <p:txBody>
          <a:bodyPr/>
          <a:lstStyle/>
          <a:p>
            <a:r>
              <a:rPr lang="en-US" dirty="0"/>
              <a:t>Theme</a:t>
            </a:r>
          </a:p>
        </p:txBody>
      </p:sp>
      <p:sp>
        <p:nvSpPr>
          <p:cNvPr id="6" name="Content Placeholder 5">
            <a:extLst>
              <a:ext uri="{FF2B5EF4-FFF2-40B4-BE49-F238E27FC236}">
                <a16:creationId xmlns:a16="http://schemas.microsoft.com/office/drawing/2014/main" id="{F2937961-B390-4E8F-8DC7-C92F17346CFD}"/>
              </a:ext>
            </a:extLst>
          </p:cNvPr>
          <p:cNvSpPr>
            <a:spLocks noGrp="1"/>
          </p:cNvSpPr>
          <p:nvPr>
            <p:ph sz="quarter" idx="4"/>
          </p:nvPr>
        </p:nvSpPr>
        <p:spPr/>
        <p:txBody>
          <a:bodyPr>
            <a:normAutofit fontScale="92500" lnSpcReduction="10000"/>
          </a:bodyPr>
          <a:lstStyle/>
          <a:p>
            <a:r>
              <a:rPr lang="en-US" dirty="0"/>
              <a:t>Flexible in tone (first or third POV)</a:t>
            </a:r>
          </a:p>
          <a:p>
            <a:r>
              <a:rPr lang="en-US" dirty="0"/>
              <a:t>Introductions use context (where, what, why, when, how) for an  overview</a:t>
            </a:r>
          </a:p>
          <a:p>
            <a:r>
              <a:rPr lang="en-US" dirty="0"/>
              <a:t>Main actions, locations, and reflections support a theme</a:t>
            </a:r>
          </a:p>
          <a:p>
            <a:r>
              <a:rPr lang="en-US" dirty="0"/>
              <a:t>Endings shift focus from the beginning and create something new </a:t>
            </a:r>
          </a:p>
          <a:p>
            <a:endParaRPr lang="en-US" dirty="0"/>
          </a:p>
          <a:p>
            <a:endParaRPr lang="en-US" dirty="0"/>
          </a:p>
        </p:txBody>
      </p:sp>
    </p:spTree>
    <p:extLst>
      <p:ext uri="{BB962C8B-B14F-4D97-AF65-F5344CB8AC3E}">
        <p14:creationId xmlns:p14="http://schemas.microsoft.com/office/powerpoint/2010/main" val="3410969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701D6-BADA-4050-888A-6D9575B6EB71}"/>
              </a:ext>
            </a:extLst>
          </p:cNvPr>
          <p:cNvSpPr>
            <a:spLocks noGrp="1"/>
          </p:cNvSpPr>
          <p:nvPr>
            <p:ph type="title"/>
          </p:nvPr>
        </p:nvSpPr>
        <p:spPr/>
        <p:txBody>
          <a:bodyPr/>
          <a:lstStyle/>
          <a:p>
            <a:r>
              <a:rPr lang="en-US" dirty="0"/>
              <a:t>Theme is:</a:t>
            </a:r>
          </a:p>
        </p:txBody>
      </p:sp>
      <p:sp>
        <p:nvSpPr>
          <p:cNvPr id="3" name="Content Placeholder 2">
            <a:extLst>
              <a:ext uri="{FF2B5EF4-FFF2-40B4-BE49-F238E27FC236}">
                <a16:creationId xmlns:a16="http://schemas.microsoft.com/office/drawing/2014/main" id="{2148B461-86AB-48E8-9674-D4FD3852110F}"/>
              </a:ext>
            </a:extLst>
          </p:cNvPr>
          <p:cNvSpPr>
            <a:spLocks noGrp="1"/>
          </p:cNvSpPr>
          <p:nvPr>
            <p:ph idx="1"/>
          </p:nvPr>
        </p:nvSpPr>
        <p:spPr/>
        <p:txBody>
          <a:bodyPr>
            <a:normAutofit lnSpcReduction="10000"/>
          </a:bodyPr>
          <a:lstStyle/>
          <a:p>
            <a:pPr lvl="0"/>
            <a:r>
              <a:rPr lang="en-US" sz="3200" dirty="0"/>
              <a:t>like an onion, when each section is peeled something new is revealed</a:t>
            </a:r>
          </a:p>
          <a:p>
            <a:pPr lvl="0"/>
            <a:r>
              <a:rPr lang="en-US" sz="3200" dirty="0"/>
              <a:t>like a nut, when it cracks, the reader is shocked by the news</a:t>
            </a:r>
          </a:p>
          <a:p>
            <a:pPr lvl="0"/>
            <a:r>
              <a:rPr lang="en-US" sz="3200" dirty="0"/>
              <a:t>like a river, when it flows throughout the essay connecting all the components until it, at last, arrives at the destination of your choice. </a:t>
            </a:r>
          </a:p>
          <a:p>
            <a:endParaRPr lang="en-US" dirty="0"/>
          </a:p>
        </p:txBody>
      </p:sp>
    </p:spTree>
    <p:extLst>
      <p:ext uri="{BB962C8B-B14F-4D97-AF65-F5344CB8AC3E}">
        <p14:creationId xmlns:p14="http://schemas.microsoft.com/office/powerpoint/2010/main" val="13520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D7FC4-A281-43C3-B042-46BF2A2F9D72}"/>
              </a:ext>
            </a:extLst>
          </p:cNvPr>
          <p:cNvSpPr>
            <a:spLocks noGrp="1"/>
          </p:cNvSpPr>
          <p:nvPr>
            <p:ph type="title"/>
          </p:nvPr>
        </p:nvSpPr>
        <p:spPr/>
        <p:txBody>
          <a:bodyPr/>
          <a:lstStyle/>
          <a:p>
            <a:r>
              <a:rPr lang="en-US" dirty="0"/>
              <a:t>5 Components for Creating Theme in Your Travel Writing</a:t>
            </a:r>
          </a:p>
        </p:txBody>
      </p:sp>
      <p:sp>
        <p:nvSpPr>
          <p:cNvPr id="3" name="Content Placeholder 2">
            <a:extLst>
              <a:ext uri="{FF2B5EF4-FFF2-40B4-BE49-F238E27FC236}">
                <a16:creationId xmlns:a16="http://schemas.microsoft.com/office/drawing/2014/main" id="{9C03391E-8EA2-4B17-9D4D-6EA6EF5C559D}"/>
              </a:ext>
            </a:extLst>
          </p:cNvPr>
          <p:cNvSpPr>
            <a:spLocks noGrp="1"/>
          </p:cNvSpPr>
          <p:nvPr>
            <p:ph idx="1"/>
          </p:nvPr>
        </p:nvSpPr>
        <p:spPr/>
        <p:txBody>
          <a:bodyPr/>
          <a:lstStyle/>
          <a:p>
            <a:r>
              <a:rPr lang="en-US" sz="2800" b="1" dirty="0"/>
              <a:t>State your reason for the journey in the introduction</a:t>
            </a:r>
            <a:r>
              <a:rPr lang="en-US" sz="2800" dirty="0"/>
              <a:t>. </a:t>
            </a:r>
          </a:p>
          <a:p>
            <a:r>
              <a:rPr lang="en-US" sz="2800" b="1" dirty="0"/>
              <a:t>Plant a question in the reader’s mind</a:t>
            </a:r>
          </a:p>
          <a:p>
            <a:r>
              <a:rPr lang="en-US" sz="2800" b="1" dirty="0"/>
              <a:t>Tell the story of what drew you to this place</a:t>
            </a:r>
            <a:endParaRPr lang="en-US" sz="2800" dirty="0"/>
          </a:p>
          <a:p>
            <a:r>
              <a:rPr lang="en-US" sz="2800" b="1" dirty="0"/>
              <a:t>Tell a small story inside a larger experience</a:t>
            </a:r>
          </a:p>
          <a:p>
            <a:r>
              <a:rPr lang="en-US" sz="2800" b="1" dirty="0"/>
              <a:t> End with a change (answer to your question/completion to the journey)</a:t>
            </a:r>
            <a:endParaRPr lang="en-US" sz="2800" dirty="0"/>
          </a:p>
          <a:p>
            <a:endParaRPr lang="en-US" dirty="0"/>
          </a:p>
        </p:txBody>
      </p:sp>
    </p:spTree>
    <p:extLst>
      <p:ext uri="{BB962C8B-B14F-4D97-AF65-F5344CB8AC3E}">
        <p14:creationId xmlns:p14="http://schemas.microsoft.com/office/powerpoint/2010/main" val="2940252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C8E45-13F9-4133-8BB2-7252E0F65FFC}"/>
              </a:ext>
            </a:extLst>
          </p:cNvPr>
          <p:cNvSpPr>
            <a:spLocks noGrp="1"/>
          </p:cNvSpPr>
          <p:nvPr>
            <p:ph type="title"/>
          </p:nvPr>
        </p:nvSpPr>
        <p:spPr/>
        <p:txBody>
          <a:bodyPr/>
          <a:lstStyle/>
          <a:p>
            <a:r>
              <a:rPr lang="en-US" dirty="0"/>
              <a:t>Theme: </a:t>
            </a:r>
            <a:r>
              <a:rPr lang="en-US" b="1" dirty="0"/>
              <a:t>“I’ll Do it My Way (With the Help of Twenty Dancing Thai Ladies), </a:t>
            </a:r>
            <a:endParaRPr lang="en-US" dirty="0"/>
          </a:p>
        </p:txBody>
      </p:sp>
      <p:sp>
        <p:nvSpPr>
          <p:cNvPr id="3" name="Content Placeholder 2">
            <a:extLst>
              <a:ext uri="{FF2B5EF4-FFF2-40B4-BE49-F238E27FC236}">
                <a16:creationId xmlns:a16="http://schemas.microsoft.com/office/drawing/2014/main" id="{20D1A051-A2ED-415E-847E-0CD5277295AB}"/>
              </a:ext>
            </a:extLst>
          </p:cNvPr>
          <p:cNvSpPr>
            <a:spLocks noGrp="1"/>
          </p:cNvSpPr>
          <p:nvPr>
            <p:ph idx="1"/>
          </p:nvPr>
        </p:nvSpPr>
        <p:spPr/>
        <p:txBody>
          <a:bodyPr>
            <a:normAutofit lnSpcReduction="10000"/>
          </a:bodyPr>
          <a:lstStyle/>
          <a:p>
            <a:pPr lvl="0"/>
            <a:r>
              <a:rPr lang="en-US" sz="3600" b="1" dirty="0"/>
              <a:t>Reason for the journey </a:t>
            </a:r>
          </a:p>
          <a:p>
            <a:pPr lvl="0"/>
            <a:r>
              <a:rPr lang="en-US" sz="3600" b="1" dirty="0"/>
              <a:t>A question for the reader </a:t>
            </a:r>
            <a:endParaRPr lang="en-US" sz="3600" dirty="0">
              <a:highlight>
                <a:srgbClr val="00FF00"/>
              </a:highlight>
            </a:endParaRPr>
          </a:p>
          <a:p>
            <a:pPr lvl="0"/>
            <a:r>
              <a:rPr lang="en-US" sz="3600" b="1" dirty="0"/>
              <a:t>Why the writer was drawn to the PLACE </a:t>
            </a:r>
          </a:p>
          <a:p>
            <a:pPr lvl="0"/>
            <a:r>
              <a:rPr lang="en-US" sz="3600" b="1" dirty="0"/>
              <a:t>The small story “moment” the kernel of the essay’s theme </a:t>
            </a:r>
          </a:p>
          <a:p>
            <a:pPr lvl="0"/>
            <a:r>
              <a:rPr lang="en-US" sz="3600" b="1" dirty="0"/>
              <a:t>The change at the end </a:t>
            </a:r>
          </a:p>
        </p:txBody>
      </p:sp>
    </p:spTree>
    <p:extLst>
      <p:ext uri="{BB962C8B-B14F-4D97-AF65-F5344CB8AC3E}">
        <p14:creationId xmlns:p14="http://schemas.microsoft.com/office/powerpoint/2010/main" val="3355065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3292EE-50CD-4A0C-831B-F843F82303DA}"/>
              </a:ext>
            </a:extLst>
          </p:cNvPr>
          <p:cNvSpPr txBox="1"/>
          <p:nvPr/>
        </p:nvSpPr>
        <p:spPr>
          <a:xfrm>
            <a:off x="639098" y="334296"/>
            <a:ext cx="11336592" cy="6712992"/>
          </a:xfrm>
          <a:prstGeom prst="rect">
            <a:avLst/>
          </a:prstGeom>
          <a:noFill/>
        </p:spPr>
        <p:txBody>
          <a:bodyPr wrap="square">
            <a:spAutoFit/>
          </a:bodyPr>
          <a:lstStyle/>
          <a:p>
            <a:pPr marL="0" marR="0">
              <a:lnSpc>
                <a:spcPct val="107000"/>
              </a:lnSpc>
              <a:spcBef>
                <a:spcPts val="1400"/>
              </a:spcBef>
              <a:spcAft>
                <a:spcPts val="1400"/>
              </a:spcAft>
            </a:pPr>
            <a:r>
              <a:rPr lang="en-US" sz="3600" dirty="0">
                <a:solidFill>
                  <a:srgbClr val="000000"/>
                </a:solidFill>
                <a:effectLst/>
                <a:highlight>
                  <a:srgbClr val="00FFFF"/>
                </a:highlight>
                <a:latin typeface="Times New Roman" panose="02020603050405020304" pitchFamily="18" charset="0"/>
                <a:ea typeface="Times New Roman" panose="02020603050405020304" pitchFamily="18" charset="0"/>
                <a:cs typeface="Times New Roman" panose="02020603050405020304" pitchFamily="18" charset="0"/>
              </a:rPr>
              <a:t>I’ll Do It My Way</a:t>
            </a: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solidFill>
                  <a:srgbClr val="000000"/>
                </a:solidFill>
                <a:effectLst/>
                <a:highlight>
                  <a:srgbClr val="FF0000"/>
                </a:highlight>
                <a:latin typeface="Times New Roman" panose="02020603050405020304" pitchFamily="18" charset="0"/>
                <a:ea typeface="Times New Roman" panose="02020603050405020304" pitchFamily="18" charset="0"/>
                <a:cs typeface="Times New Roman" panose="02020603050405020304" pitchFamily="18" charset="0"/>
              </a:rPr>
              <a:t>(with the Help of 20 Dancing Thai Women)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dirty="0">
                <a:solidFill>
                  <a:srgbClr val="999999"/>
                </a:solidFill>
                <a:effectLst/>
                <a:latin typeface="inherit"/>
                <a:ea typeface="Times New Roman" panose="02020603050405020304" pitchFamily="18" charset="0"/>
                <a:cs typeface="Times New Roman" panose="02020603050405020304" pitchFamily="18" charset="0"/>
                <a:hlinkClick r:id="rId2"/>
              </a:rPr>
              <a:t>November 21, 2019</a:t>
            </a:r>
            <a:r>
              <a:rPr lang="en-US" sz="1400" dirty="0">
                <a:solidFill>
                  <a:srgbClr val="999999"/>
                </a:solidFill>
                <a:effectLst/>
                <a:latin typeface="inherit"/>
                <a:ea typeface="Times New Roman" panose="02020603050405020304" pitchFamily="18" charset="0"/>
                <a:cs typeface="Times New Roman" panose="02020603050405020304" pitchFamily="18" charset="0"/>
                <a:hlinkClick r:id="rId3"/>
              </a:rPr>
              <a:t>l</a:t>
            </a:r>
            <a:r>
              <a:rPr lang="en-US" sz="1400" dirty="0">
                <a:solidFill>
                  <a:srgbClr val="999999"/>
                </a:solidFill>
                <a:effectLst/>
                <a:highlight>
                  <a:srgbClr val="FF0000"/>
                </a:highlight>
                <a:latin typeface="inherit"/>
                <a:ea typeface="Times New Roman" panose="02020603050405020304" pitchFamily="18" charset="0"/>
                <a:cs typeface="Times New Roman" panose="02020603050405020304" pitchFamily="18" charset="0"/>
                <a:hlinkClick r:id="rId3"/>
              </a:rPr>
              <a:t>esleyklenk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44444"/>
                </a:solidFill>
                <a:effectLst/>
                <a:highlight>
                  <a:srgbClr val="FF0000"/>
                </a:highlight>
                <a:latin typeface="inherit"/>
                <a:ea typeface="Times New Roman" panose="02020603050405020304" pitchFamily="18" charset="0"/>
                <a:cs typeface="Times New Roman" panose="02020603050405020304" pitchFamily="18" charset="0"/>
              </a:rPr>
              <a:t>I</a:t>
            </a:r>
            <a:r>
              <a:rPr lang="en-US" sz="1800" dirty="0">
                <a:solidFill>
                  <a:srgbClr val="444444"/>
                </a:solidFill>
                <a:effectLst/>
                <a:latin typeface="inherit"/>
                <a:ea typeface="Times New Roman" panose="02020603050405020304" pitchFamily="18" charset="0"/>
                <a:cs typeface="Times New Roman" panose="02020603050405020304" pitchFamily="18" charset="0"/>
              </a:rPr>
              <a:t>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led a Congo line of dancing middle-age women to Frank Sinatra’s I’ll Do it My Way” tonight</a:t>
            </a:r>
            <a:r>
              <a:rPr lang="en-US" sz="1800" dirty="0">
                <a:solidFill>
                  <a:srgbClr val="444444"/>
                </a:solidFill>
                <a:effectLst/>
                <a:latin typeface="inherit"/>
                <a:ea typeface="Times New Roman" panose="02020603050405020304" pitchFamily="18" charset="0"/>
                <a:cs typeface="Times New Roman" panose="02020603050405020304" pitchFamily="18" charset="0"/>
              </a:rPr>
              <a:t> (small story) </a:t>
            </a:r>
            <a:r>
              <a:rPr lang="en-US" sz="1800" dirty="0">
                <a:solidFill>
                  <a:srgbClr val="444444"/>
                </a:solidFill>
                <a:effectLst/>
                <a:highlight>
                  <a:srgbClr val="FFFF00"/>
                </a:highlight>
                <a:latin typeface="inherit"/>
                <a:ea typeface="Times New Roman" panose="02020603050405020304" pitchFamily="18" charset="0"/>
                <a:cs typeface="Times New Roman" panose="02020603050405020304" pitchFamily="18" charset="0"/>
              </a:rPr>
              <a:t>at the Night Market in Chang Mai, Thailand</a:t>
            </a:r>
            <a:r>
              <a:rPr lang="en-US" sz="1800" dirty="0">
                <a:solidFill>
                  <a:srgbClr val="444444"/>
                </a:solidFill>
                <a:effectLst/>
                <a:latin typeface="inherit"/>
                <a:ea typeface="Times New Roman" panose="02020603050405020304" pitchFamily="18" charset="0"/>
                <a:cs typeface="Times New Roman" panose="02020603050405020304" pitchFamily="18" charset="0"/>
              </a:rPr>
              <a:t> (background story). </a:t>
            </a:r>
            <a:r>
              <a:rPr lang="en-US" sz="1800" dirty="0">
                <a:solidFill>
                  <a:srgbClr val="444444"/>
                </a:solidFill>
                <a:effectLst/>
                <a:highlight>
                  <a:srgbClr val="FF0000"/>
                </a:highlight>
                <a:latin typeface="inherit"/>
                <a:ea typeface="Times New Roman" panose="02020603050405020304" pitchFamily="18" charset="0"/>
                <a:cs typeface="Times New Roman" panose="02020603050405020304" pitchFamily="18" charset="0"/>
              </a:rPr>
              <a:t>Where’s the picture? There isn’t one.</a:t>
            </a:r>
            <a:r>
              <a:rPr lang="en-US" sz="1800" dirty="0">
                <a:solidFill>
                  <a:srgbClr val="444444"/>
                </a:solidFill>
                <a:effectLst/>
                <a:latin typeface="inherit"/>
                <a:ea typeface="Times New Roman" panose="02020603050405020304" pitchFamily="18" charset="0"/>
                <a:cs typeface="Times New Roman" panose="02020603050405020304" pitchFamily="18" charset="0"/>
              </a:rPr>
              <a:t> (question for reader)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Paul was in the bathroom.</a:t>
            </a:r>
            <a:r>
              <a:rPr lang="en-US" sz="1800" dirty="0">
                <a:solidFill>
                  <a:srgbClr val="444444"/>
                </a:solidFill>
                <a:effectLst/>
                <a:latin typeface="inherit"/>
                <a:ea typeface="Times New Roman" panose="02020603050405020304" pitchFamily="18" charset="0"/>
                <a:cs typeface="Times New Roman" panose="02020603050405020304" pitchFamily="18" charset="0"/>
              </a:rPr>
              <a:t> (small story)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44444"/>
                </a:solidFill>
                <a:effectLst/>
                <a:highlight>
                  <a:srgbClr val="00FFFF"/>
                </a:highlight>
                <a:latin typeface="inherit"/>
                <a:ea typeface="Times New Roman" panose="02020603050405020304" pitchFamily="18" charset="0"/>
                <a:cs typeface="Times New Roman" panose="02020603050405020304" pitchFamily="18" charset="0"/>
              </a:rPr>
              <a:t>I’m glad—but not for the reasons you might think</a:t>
            </a:r>
            <a:r>
              <a:rPr lang="en-US" sz="1800" dirty="0">
                <a:solidFill>
                  <a:srgbClr val="444444"/>
                </a:solidFill>
                <a:effectLst/>
                <a:latin typeface="inherit"/>
                <a:ea typeface="Times New Roman" panose="02020603050405020304" pitchFamily="18" charset="0"/>
                <a:cs typeface="Times New Roman" panose="02020603050405020304" pitchFamily="18" charset="0"/>
              </a:rPr>
              <a:t>. (change found in end)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44444"/>
                </a:solidFill>
                <a:effectLst/>
                <a:highlight>
                  <a:srgbClr val="FFFF00"/>
                </a:highlight>
                <a:latin typeface="inherit"/>
                <a:ea typeface="Times New Roman" panose="02020603050405020304" pitchFamily="18" charset="0"/>
                <a:cs typeface="Times New Roman" panose="02020603050405020304" pitchFamily="18" charset="0"/>
              </a:rPr>
              <a:t>Our vacation to Thailand has come at a crossroads for me. Although we started planning it back in February, I didn’t know until a few months later that the legislature would eliminate my job. I was unaware that I would be facing medical issues that are more annoying than anything else–but still real. </a:t>
            </a:r>
            <a:r>
              <a:rPr lang="en-US" sz="1800" dirty="0">
                <a:solidFill>
                  <a:srgbClr val="444444"/>
                </a:solidFill>
                <a:effectLst/>
                <a:latin typeface="inherit"/>
                <a:ea typeface="Times New Roman" panose="02020603050405020304" pitchFamily="18" charset="0"/>
                <a:cs typeface="Times New Roman" panose="02020603050405020304" pitchFamily="18" charset="0"/>
              </a:rPr>
              <a:t>(background story)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00FF"/>
                </a:highligh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44444"/>
                </a:solidFill>
                <a:effectLst/>
                <a:highlight>
                  <a:srgbClr val="FF0000"/>
                </a:highlight>
                <a:latin typeface="inherit"/>
                <a:ea typeface="Times New Roman" panose="02020603050405020304" pitchFamily="18" charset="0"/>
                <a:cs typeface="Times New Roman" panose="02020603050405020304" pitchFamily="18" charset="0"/>
              </a:rPr>
              <a:t>I felt like I was waiting at a bus stop where every bus passed me by </a:t>
            </a:r>
            <a:r>
              <a:rPr lang="en-US" sz="1800" dirty="0">
                <a:solidFill>
                  <a:srgbClr val="444444"/>
                </a:solidFill>
                <a:effectLst/>
                <a:latin typeface="inherit"/>
                <a:ea typeface="Times New Roman" panose="02020603050405020304" pitchFamily="18" charset="0"/>
                <a:cs typeface="Times New Roman" panose="02020603050405020304" pitchFamily="18" charset="0"/>
              </a:rPr>
              <a:t>.(question for reader). </a:t>
            </a:r>
            <a:r>
              <a:rPr lang="en-US" sz="1800" dirty="0">
                <a:solidFill>
                  <a:srgbClr val="444444"/>
                </a:solidFill>
                <a:effectLst/>
                <a:highlight>
                  <a:srgbClr val="FFFF00"/>
                </a:highlight>
                <a:latin typeface="inherit"/>
                <a:ea typeface="Times New Roman" panose="02020603050405020304" pitchFamily="18" charset="0"/>
                <a:cs typeface="Times New Roman" panose="02020603050405020304" pitchFamily="18" charset="0"/>
              </a:rPr>
              <a:t>When the funding was cut for my position, I was five months from my twenty-year anniversary which is the magic number for a complete retirement package. The state education agency agreed to keep me on for those extra five months and asked me to complete a few small projects</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a:t>
            </a:r>
            <a:r>
              <a:rPr lang="en-US" sz="1800" dirty="0">
                <a:solidFill>
                  <a:srgbClr val="444444"/>
                </a:solidFill>
                <a:effectLst/>
                <a:latin typeface="inherit"/>
                <a:ea typeface="Times New Roman" panose="02020603050405020304" pitchFamily="18" charset="0"/>
                <a:cs typeface="Times New Roman" panose="02020603050405020304" pitchFamily="18" charset="0"/>
              </a:rPr>
              <a:t>(background story) </a:t>
            </a:r>
            <a:r>
              <a:rPr lang="en-US" sz="1800" dirty="0">
                <a:solidFill>
                  <a:srgbClr val="444444"/>
                </a:solidFill>
                <a:effectLst/>
                <a:highlight>
                  <a:srgbClr val="00FF00"/>
                </a:highlight>
                <a:latin typeface="inherit"/>
                <a:ea typeface="Times New Roman" panose="02020603050405020304" pitchFamily="18" charset="0"/>
                <a:cs typeface="Times New Roman" panose="02020603050405020304" pitchFamily="18" charset="0"/>
              </a:rPr>
              <a:t>Five months is a long time to have very little to do. It is a long time to be an expert in what you do and yet no one needs you to do it. The few projects took me a few weeks, not months, </a:t>
            </a:r>
            <a:r>
              <a:rPr lang="en-US" sz="1800" dirty="0">
                <a:solidFill>
                  <a:srgbClr val="444444"/>
                </a:solidFill>
                <a:effectLst/>
                <a:latin typeface="inherit"/>
                <a:ea typeface="Times New Roman" panose="02020603050405020304" pitchFamily="18" charset="0"/>
                <a:cs typeface="Times New Roman" panose="02020603050405020304" pitchFamily="18" charset="0"/>
              </a:rPr>
              <a:t>(reason for journey</a:t>
            </a:r>
            <a:r>
              <a:rPr lang="en-US" sz="1800" dirty="0">
                <a:solidFill>
                  <a:srgbClr val="444444"/>
                </a:solidFill>
                <a:effectLst/>
                <a:highlight>
                  <a:srgbClr val="00FF00"/>
                </a:highlight>
                <a:latin typeface="inherit"/>
                <a:ea typeface="Times New Roman" panose="02020603050405020304" pitchFamily="18" charset="0"/>
                <a:cs typeface="Times New Roman" panose="02020603050405020304" pitchFamily="18" charset="0"/>
              </a:rPr>
              <a:t>) </a:t>
            </a:r>
            <a:r>
              <a:rPr lang="en-US" sz="1800" dirty="0">
                <a:solidFill>
                  <a:srgbClr val="444444"/>
                </a:solidFill>
                <a:effectLst/>
                <a:highlight>
                  <a:srgbClr val="FF0000"/>
                </a:highlight>
                <a:latin typeface="inherit"/>
                <a:ea typeface="Times New Roman" panose="02020603050405020304" pitchFamily="18" charset="0"/>
                <a:cs typeface="Times New Roman" panose="02020603050405020304" pitchFamily="18" charset="0"/>
              </a:rPr>
              <a:t>and while I waited for the time to pass, I did a lot of thinking.</a:t>
            </a:r>
            <a:r>
              <a:rPr lang="en-US" sz="1800" dirty="0">
                <a:solidFill>
                  <a:srgbClr val="444444"/>
                </a:solidFill>
                <a:effectLst/>
                <a:latin typeface="inherit"/>
                <a:ea typeface="Times New Roman" panose="02020603050405020304" pitchFamily="18" charset="0"/>
                <a:cs typeface="Times New Roman" panose="02020603050405020304" pitchFamily="18" charset="0"/>
              </a:rPr>
              <a:t> (question for reader.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0599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7D6121-9553-4A31-A6E7-3FC843BD1A76}"/>
              </a:ext>
            </a:extLst>
          </p:cNvPr>
          <p:cNvSpPr txBox="1"/>
          <p:nvPr/>
        </p:nvSpPr>
        <p:spPr>
          <a:xfrm>
            <a:off x="1248697" y="304800"/>
            <a:ext cx="10373032" cy="6864059"/>
          </a:xfrm>
          <a:prstGeom prst="rect">
            <a:avLst/>
          </a:prstGeom>
          <a:noFill/>
        </p:spPr>
        <p:txBody>
          <a:bodyPr wrap="square">
            <a:spAutoFit/>
          </a:bodyPr>
          <a:lstStyle/>
          <a:p>
            <a:pPr marL="0" marR="0">
              <a:lnSpc>
                <a:spcPct val="107000"/>
              </a:lnSpc>
              <a:spcBef>
                <a:spcPts val="0"/>
              </a:spcBef>
              <a:spcAft>
                <a:spcPts val="0"/>
              </a:spcAft>
            </a:pPr>
            <a:r>
              <a:rPr lang="en-US" sz="1800" dirty="0">
                <a:solidFill>
                  <a:srgbClr val="444444"/>
                </a:solidFill>
                <a:effectLst/>
                <a:highlight>
                  <a:srgbClr val="FFFF00"/>
                </a:highlight>
                <a:latin typeface="inherit"/>
                <a:ea typeface="Times New Roman" panose="02020603050405020304" pitchFamily="18" charset="0"/>
                <a:cs typeface="Times New Roman" panose="02020603050405020304" pitchFamily="18" charset="0"/>
              </a:rPr>
              <a:t>So, that brings me back to the Night Market dance. In Chang Mai, there is a day market that sells indigo clothes, smocked pants, and all things elephant. The night market sells all of the same things, but it takes place at night where pastel lamps swing in the breeze, the flames of the street food surge with the cooking meat, Las Vegas-style Thai Lady Boys pose for pictures for 100BHT (three dollars), and people get up and sing karaoke.</a:t>
            </a:r>
            <a:r>
              <a:rPr lang="en-US" sz="1800" dirty="0">
                <a:solidFill>
                  <a:srgbClr val="444444"/>
                </a:solidFill>
                <a:effectLst/>
                <a:latin typeface="inherit"/>
                <a:ea typeface="Times New Roman" panose="02020603050405020304" pitchFamily="18" charset="0"/>
                <a:cs typeface="Times New Roman" panose="02020603050405020304" pitchFamily="18" charset="0"/>
              </a:rPr>
              <a:t> </a:t>
            </a:r>
            <a:r>
              <a:rPr lang="en-US" sz="1800" dirty="0">
                <a:solidFill>
                  <a:srgbClr val="444444"/>
                </a:solidFill>
                <a:effectLst/>
                <a:highlight>
                  <a:srgbClr val="FFFF00"/>
                </a:highlight>
                <a:latin typeface="inherit"/>
                <a:ea typeface="Times New Roman" panose="02020603050405020304" pitchFamily="18" charset="0"/>
                <a:cs typeface="Times New Roman" panose="02020603050405020304" pitchFamily="18" charset="0"/>
              </a:rPr>
              <a:t>Here’s the deal—Night Market in Chang Mai is huge. I’m talking enough vendors to fill a football field. I’m talking a booming audio system for the karaoke.</a:t>
            </a:r>
            <a:r>
              <a:rPr lang="en-US" sz="1800" dirty="0">
                <a:solidFill>
                  <a:srgbClr val="444444"/>
                </a:solidFill>
                <a:effectLst/>
                <a:latin typeface="inherit"/>
                <a:ea typeface="Times New Roman" panose="02020603050405020304" pitchFamily="18" charset="0"/>
                <a:cs typeface="Times New Roman" panose="02020603050405020304" pitchFamily="18" charset="0"/>
              </a:rPr>
              <a:t> (background story)</a:t>
            </a:r>
          </a:p>
          <a:p>
            <a:pPr marL="0" marR="0">
              <a:lnSpc>
                <a:spcPct val="107000"/>
              </a:lnSpc>
              <a:spcBef>
                <a:spcPts val="0"/>
              </a:spcBef>
              <a:spcAft>
                <a:spcPts val="0"/>
              </a:spcAft>
            </a:pPr>
            <a:endParaRPr lang="en-US" dirty="0">
              <a:solidFill>
                <a:srgbClr val="444444"/>
              </a:solidFill>
              <a:latin typeface="inherit"/>
              <a:ea typeface="Calibri" panose="020F0502020204030204" pitchFamily="34" charset="0"/>
              <a:cs typeface="Times New Roman" panose="02020603050405020304" pitchFamily="18" charset="0"/>
            </a:endParaRPr>
          </a:p>
          <a:p>
            <a:pPr>
              <a:lnSpc>
                <a:spcPct val="107000"/>
              </a:lnSpc>
            </a:pPr>
            <a:r>
              <a:rPr lang="en-US" sz="1800" dirty="0">
                <a:solidFill>
                  <a:srgbClr val="444444"/>
                </a:solidFill>
                <a:effectLst/>
                <a:highlight>
                  <a:srgbClr val="FFFF00"/>
                </a:highlight>
                <a:latin typeface="inherit"/>
                <a:ea typeface="Times New Roman" panose="02020603050405020304" pitchFamily="18" charset="0"/>
                <a:cs typeface="Times New Roman" panose="02020603050405020304" pitchFamily="18" charset="0"/>
              </a:rPr>
              <a:t>I sat down in a plastic chair in the middle of the third row in front of the karaoke stage. I clutched my purse in my lap.</a:t>
            </a:r>
            <a:r>
              <a:rPr lang="en-US" sz="1800" dirty="0">
                <a:solidFill>
                  <a:srgbClr val="444444"/>
                </a:solidFill>
                <a:effectLst/>
                <a:latin typeface="inherit"/>
                <a:ea typeface="Times New Roman" panose="02020603050405020304" pitchFamily="18" charset="0"/>
                <a:cs typeface="Times New Roman" panose="02020603050405020304" pitchFamily="18" charset="0"/>
              </a:rPr>
              <a:t>(background story)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‘Zip up your purse,’ Paul mouthed to me over his shoulder as he walked away.  I sat quietly, my leg bouncing to the rhythm of the music. A tiny, grey-haired Thai man on the stage was sweating, pacing back and forth, and pointing to the</a:t>
            </a:r>
            <a:r>
              <a:rPr lang="en-US" sz="1800" dirty="0">
                <a:solidFill>
                  <a:srgbClr val="444444"/>
                </a:solidFill>
                <a:effectLst/>
                <a:latin typeface="inherit"/>
                <a:ea typeface="Times New Roman" panose="02020603050405020304" pitchFamily="18" charset="0"/>
                <a:cs typeface="Times New Roman" panose="02020603050405020304" pitchFamily="18" charset="0"/>
              </a:rPr>
              <a:t>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women in the crowd as he belted out Sinatra’s greatest hit.</a:t>
            </a:r>
            <a:r>
              <a:rPr lang="en-US" sz="1800" dirty="0">
                <a:solidFill>
                  <a:srgbClr val="444444"/>
                </a:solidFill>
                <a:effectLst/>
                <a:latin typeface="inherit"/>
                <a:ea typeface="Times New Roman" panose="02020603050405020304" pitchFamily="18" charset="0"/>
                <a:cs typeface="Times New Roman" panose="02020603050405020304" pitchFamily="18" charset="0"/>
              </a:rPr>
              <a:t>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The woman sitting next to me reached over and tapped my arm. She tipped her head towards the stage and motioned for me to Her friend reached over and patted my leg. Her eyes crinkled at the corners, and she laughed and pushed my arm. It was a friendly push. </a:t>
            </a:r>
            <a:r>
              <a:rPr lang="en-US" sz="1800" dirty="0">
                <a:solidFill>
                  <a:srgbClr val="444444"/>
                </a:solidFill>
                <a:effectLst/>
                <a:latin typeface="inherit"/>
                <a:ea typeface="Times New Roman" panose="02020603050405020304" pitchFamily="18" charset="0"/>
                <a:cs typeface="Times New Roman" panose="02020603050405020304" pitchFamily="18" charset="0"/>
              </a:rPr>
              <a:t>(small story)</a:t>
            </a:r>
          </a:p>
          <a:p>
            <a:pPr>
              <a:lnSpc>
                <a:spcPct val="107000"/>
              </a:lnSpc>
            </a:pPr>
            <a:endParaRPr lang="en-US" dirty="0">
              <a:solidFill>
                <a:srgbClr val="444444"/>
              </a:solidFill>
              <a:latin typeface="inherit"/>
              <a:ea typeface="Calibri" panose="020F0502020204030204" pitchFamily="34" charset="0"/>
              <a:cs typeface="Times New Roman" panose="02020603050405020304" pitchFamily="18" charset="0"/>
            </a:endParaRPr>
          </a:p>
          <a:p>
            <a:pPr>
              <a:lnSpc>
                <a:spcPct val="107000"/>
              </a:lnSpc>
            </a:pP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Emboldened, they began to talk to me in Thai. Their voices got higher and more insistent</a:t>
            </a:r>
            <a:r>
              <a:rPr lang="en-US" sz="1800" dirty="0">
                <a:solidFill>
                  <a:srgbClr val="444444"/>
                </a:solidFill>
                <a:effectLst/>
                <a:latin typeface="inherit"/>
                <a:ea typeface="Times New Roman" panose="02020603050405020304" pitchFamily="18" charset="0"/>
                <a:cs typeface="Times New Roman" panose="02020603050405020304" pitchFamily="18" charset="0"/>
              </a:rPr>
              <a:t>. (small story)</a:t>
            </a:r>
            <a:r>
              <a:rPr lang="en-US" sz="1800" dirty="0">
                <a:solidFill>
                  <a:srgbClr val="444444"/>
                </a:solidFill>
                <a:effectLst/>
                <a:highlight>
                  <a:srgbClr val="FF0000"/>
                </a:highlight>
                <a:latin typeface="inherit"/>
                <a:ea typeface="Times New Roman" panose="02020603050405020304" pitchFamily="18" charset="0"/>
                <a:cs typeface="Times New Roman" panose="02020603050405020304" pitchFamily="18" charset="0"/>
              </a:rPr>
              <a:t>Their friends came over curious to see why the crazy American lady wouldn’t sing karaoke</a:t>
            </a:r>
            <a:r>
              <a:rPr lang="en-US" sz="1800" dirty="0">
                <a:solidFill>
                  <a:srgbClr val="444444"/>
                </a:solidFill>
                <a:effectLst/>
                <a:latin typeface="inherit"/>
                <a:ea typeface="Times New Roman" panose="02020603050405020304" pitchFamily="18" charset="0"/>
                <a:cs typeface="Times New Roman" panose="02020603050405020304" pitchFamily="18" charset="0"/>
              </a:rPr>
              <a:t>.(question for reader)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Finally, I dropped my purse and stood up. They roared and shook their fists in the air.</a:t>
            </a:r>
            <a:r>
              <a:rPr lang="en-US" sz="1800" dirty="0">
                <a:solidFill>
                  <a:srgbClr val="444444"/>
                </a:solidFill>
                <a:effectLst/>
                <a:latin typeface="inherit"/>
                <a:ea typeface="Times New Roman" panose="02020603050405020304" pitchFamily="18" charset="0"/>
                <a:cs typeface="Times New Roman" panose="02020603050405020304" pitchFamily="18" charset="0"/>
              </a:rPr>
              <a:t> (small story) </a:t>
            </a:r>
            <a:r>
              <a:rPr lang="en-US" sz="1800" dirty="0">
                <a:solidFill>
                  <a:srgbClr val="444444"/>
                </a:solidFill>
                <a:effectLst/>
                <a:highlight>
                  <a:srgbClr val="00FF00"/>
                </a:highlight>
                <a:latin typeface="inherit"/>
                <a:ea typeface="Times New Roman" panose="02020603050405020304" pitchFamily="18" charset="0"/>
                <a:cs typeface="Times New Roman" panose="02020603050405020304" pitchFamily="18" charset="0"/>
              </a:rPr>
              <a:t>There was no way I was going to sing, but I could dance.</a:t>
            </a:r>
            <a:r>
              <a:rPr lang="en-US" sz="1800" dirty="0">
                <a:solidFill>
                  <a:srgbClr val="444444"/>
                </a:solidFill>
                <a:effectLst/>
                <a:highlight>
                  <a:srgbClr val="00FFFF"/>
                </a:highlight>
                <a:latin typeface="inherit"/>
                <a:ea typeface="Times New Roman" panose="02020603050405020304" pitchFamily="18" charset="0"/>
                <a:cs typeface="Times New Roman" panose="02020603050405020304" pitchFamily="18" charset="0"/>
              </a:rPr>
              <a:t>(</a:t>
            </a:r>
            <a:r>
              <a:rPr lang="en-US" sz="1800" dirty="0">
                <a:solidFill>
                  <a:srgbClr val="444444"/>
                </a:solidFill>
                <a:effectLst/>
                <a:latin typeface="inherit"/>
                <a:ea typeface="Times New Roman" panose="02020603050405020304" pitchFamily="18" charset="0"/>
                <a:cs typeface="Times New Roman" panose="02020603050405020304" pitchFamily="18" charset="0"/>
              </a:rPr>
              <a:t>reason for journey)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Seconds later there was a pile of purses knee deep, and twenty Thai women and one crazy red head were pressed against the stage and waving their arms like they were at a concert.</a:t>
            </a:r>
            <a:r>
              <a:rPr lang="en-US" sz="1800" dirty="0">
                <a:solidFill>
                  <a:srgbClr val="444444"/>
                </a:solidFill>
                <a:effectLst/>
                <a:latin typeface="inherit"/>
                <a:ea typeface="Times New Roman" panose="02020603050405020304" pitchFamily="18" charset="0"/>
                <a:cs typeface="Times New Roman" panose="02020603050405020304" pitchFamily="18" charset="0"/>
              </a:rPr>
              <a:t> (small story)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6555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24C4936-D542-43DF-B2F2-2134A79D12E8}"/>
              </a:ext>
            </a:extLst>
          </p:cNvPr>
          <p:cNvSpPr txBox="1"/>
          <p:nvPr/>
        </p:nvSpPr>
        <p:spPr>
          <a:xfrm>
            <a:off x="711199" y="90446"/>
            <a:ext cx="11058013" cy="4228273"/>
          </a:xfrm>
          <a:prstGeom prst="rect">
            <a:avLst/>
          </a:prstGeom>
          <a:noFill/>
        </p:spPr>
        <p:txBody>
          <a:bodyPr wrap="square">
            <a:spAutoFit/>
          </a:bodyPr>
          <a:lstStyle/>
          <a:p>
            <a:pPr marL="0" marR="0">
              <a:lnSpc>
                <a:spcPct val="107000"/>
              </a:lnSpc>
              <a:spcBef>
                <a:spcPts val="0"/>
              </a:spcBef>
              <a:spcAft>
                <a:spcPts val="0"/>
              </a:spcAft>
            </a:pP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The singer motioned for the music to start again. I lined the little ladies up, their worn ballet flats facing forward, and patted each of them as I ran down the row putting their hands on the shoulders of the woman in front of them</a:t>
            </a:r>
            <a:r>
              <a:rPr lang="en-US" sz="1800" dirty="0">
                <a:solidFill>
                  <a:srgbClr val="444444"/>
                </a:solidFill>
                <a:effectLst/>
                <a:highlight>
                  <a:srgbClr val="00FF00"/>
                </a:highlight>
                <a:latin typeface="inherit"/>
                <a:ea typeface="Times New Roman" panose="02020603050405020304" pitchFamily="18" charset="0"/>
                <a:cs typeface="Times New Roman" panose="02020603050405020304" pitchFamily="18" charset="0"/>
              </a:rPr>
              <a:t>. I took the lead at the front of the line, and we took off </a:t>
            </a:r>
            <a:r>
              <a:rPr lang="en-US" sz="1800" dirty="0">
                <a:solidFill>
                  <a:srgbClr val="444444"/>
                </a:solidFill>
                <a:effectLst/>
                <a:latin typeface="inherit"/>
                <a:ea typeface="Times New Roman" panose="02020603050405020304" pitchFamily="18" charset="0"/>
                <a:cs typeface="Times New Roman" panose="02020603050405020304" pitchFamily="18" charset="0"/>
              </a:rPr>
              <a:t>(reason for journey).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We snaked through the stalls, pausing to wave our hands like flags when it came to Sinatra’s big line. People were filming us with their I Phones, and I am afraid to check You Tube.</a:t>
            </a:r>
            <a:r>
              <a:rPr lang="en-US" sz="1800" dirty="0">
                <a:solidFill>
                  <a:srgbClr val="444444"/>
                </a:solidFill>
                <a:effectLst/>
                <a:latin typeface="inherit"/>
                <a:ea typeface="Times New Roman" panose="02020603050405020304" pitchFamily="18" charset="0"/>
                <a:cs typeface="Times New Roman" panose="02020603050405020304" pitchFamily="18" charset="0"/>
              </a:rPr>
              <a:t>(small story)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44444"/>
                </a:solidFill>
                <a:effectLst/>
                <a:highlight>
                  <a:srgbClr val="00FFFF"/>
                </a:highlight>
                <a:latin typeface="inherit"/>
                <a:ea typeface="Times New Roman" panose="02020603050405020304" pitchFamily="18" charset="0"/>
                <a:cs typeface="Times New Roman" panose="02020603050405020304" pitchFamily="18" charset="0"/>
              </a:rPr>
              <a:t>I was astounded by the joy and freedom I felt. It didn’t matter if I looked ridiculous </a:t>
            </a:r>
            <a:r>
              <a:rPr lang="en-US" sz="1800" dirty="0">
                <a:solidFill>
                  <a:srgbClr val="444444"/>
                </a:solidFill>
                <a:effectLst/>
                <a:latin typeface="inherit"/>
                <a:ea typeface="Times New Roman" panose="02020603050405020304" pitchFamily="18" charset="0"/>
                <a:cs typeface="Times New Roman" panose="02020603050405020304" pitchFamily="18" charset="0"/>
              </a:rPr>
              <a:t>(change in end). </a:t>
            </a:r>
            <a:r>
              <a:rPr lang="en-US" sz="1800" dirty="0">
                <a:solidFill>
                  <a:srgbClr val="444444"/>
                </a:solidFill>
                <a:effectLst/>
                <a:highlight>
                  <a:srgbClr val="00FF00"/>
                </a:highlight>
                <a:latin typeface="inherit"/>
                <a:ea typeface="Times New Roman" panose="02020603050405020304" pitchFamily="18" charset="0"/>
                <a:cs typeface="Times New Roman" panose="02020603050405020304" pitchFamily="18" charset="0"/>
              </a:rPr>
              <a:t>The Thai ladies and I were having the time of our lives</a:t>
            </a:r>
            <a:r>
              <a:rPr lang="en-US" sz="1800" dirty="0">
                <a:solidFill>
                  <a:srgbClr val="444444"/>
                </a:solidFill>
                <a:effectLst/>
                <a:latin typeface="inherit"/>
                <a:ea typeface="Times New Roman" panose="02020603050405020304" pitchFamily="18" charset="0"/>
                <a:cs typeface="Times New Roman" panose="02020603050405020304" pitchFamily="18" charset="0"/>
              </a:rPr>
              <a:t>. (reason for journey).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I kicked my foot to the left with my friends, and we belted out the chorus better than the big New Yorker himself.</a:t>
            </a:r>
            <a:r>
              <a:rPr lang="en-US" sz="1800" dirty="0">
                <a:solidFill>
                  <a:srgbClr val="444444"/>
                </a:solidFill>
                <a:effectLst/>
                <a:latin typeface="inherit"/>
                <a:ea typeface="Times New Roman" panose="02020603050405020304" pitchFamily="18" charset="0"/>
                <a:cs typeface="Times New Roman" panose="02020603050405020304" pitchFamily="18" charset="0"/>
              </a:rPr>
              <a:t> (small story)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44444"/>
                </a:solidFill>
                <a:effectLst/>
                <a:latin typeface="inherit"/>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44444"/>
                </a:solidFill>
                <a:effectLst/>
                <a:highlight>
                  <a:srgbClr val="00FF00"/>
                </a:highlight>
                <a:latin typeface="inherit"/>
                <a:ea typeface="Times New Roman" panose="02020603050405020304" pitchFamily="18" charset="0"/>
                <a:cs typeface="Times New Roman" panose="02020603050405020304" pitchFamily="18" charset="0"/>
              </a:rPr>
              <a:t>All those months of waiting are done. Twenty years was a long time to wait for the Congo-line moment of my life, but it is here</a:t>
            </a:r>
            <a:r>
              <a:rPr lang="en-US" sz="1800" dirty="0">
                <a:solidFill>
                  <a:srgbClr val="444444"/>
                </a:solidFill>
                <a:effectLst/>
                <a:latin typeface="inherit"/>
                <a:ea typeface="Times New Roman" panose="02020603050405020304" pitchFamily="18" charset="0"/>
                <a:cs typeface="Times New Roman" panose="02020603050405020304" pitchFamily="18" charset="0"/>
              </a:rPr>
              <a:t>, (reason for journey) </a:t>
            </a:r>
            <a:r>
              <a:rPr lang="en-US" sz="1800" dirty="0">
                <a:solidFill>
                  <a:srgbClr val="444444"/>
                </a:solidFill>
                <a:effectLst/>
                <a:highlight>
                  <a:srgbClr val="00FFFF"/>
                </a:highlight>
                <a:latin typeface="inherit"/>
                <a:ea typeface="Times New Roman" panose="02020603050405020304" pitchFamily="18" charset="0"/>
                <a:cs typeface="Times New Roman" panose="02020603050405020304" pitchFamily="18" charset="0"/>
              </a:rPr>
              <a:t>and I don’t need a picture to prove to myself that I can do it.</a:t>
            </a:r>
            <a:r>
              <a:rPr lang="en-US" sz="1800" dirty="0">
                <a:solidFill>
                  <a:srgbClr val="444444"/>
                </a:solidFill>
                <a:effectLst/>
                <a:latin typeface="inherit"/>
                <a:ea typeface="Times New Roman" panose="02020603050405020304" pitchFamily="18" charset="0"/>
                <a:cs typeface="Times New Roman" panose="02020603050405020304" pitchFamily="18" charset="0"/>
              </a:rPr>
              <a:t> (change in the end) </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For the rest of the night, every time I passed one of those lovely ladies in the market, we’d put our heads together and sing </a:t>
            </a:r>
            <a:r>
              <a:rPr lang="en-US" sz="1800" dirty="0">
                <a:solidFill>
                  <a:srgbClr val="444444"/>
                </a:solidFill>
                <a:effectLst/>
                <a:latin typeface="inherit"/>
                <a:ea typeface="Times New Roman" panose="02020603050405020304" pitchFamily="18" charset="0"/>
                <a:cs typeface="Times New Roman" panose="02020603050405020304" pitchFamily="18" charset="0"/>
              </a:rPr>
              <a:t>(small story</a:t>
            </a:r>
            <a:r>
              <a:rPr lang="en-US" sz="1800" dirty="0">
                <a:solidFill>
                  <a:srgbClr val="444444"/>
                </a:solidFill>
                <a:effectLst/>
                <a:highlight>
                  <a:srgbClr val="FF00FF"/>
                </a:highlight>
                <a:latin typeface="inherit"/>
                <a:ea typeface="Times New Roman" panose="02020603050405020304" pitchFamily="18" charset="0"/>
                <a:cs typeface="Times New Roman" panose="02020603050405020304" pitchFamily="18" charset="0"/>
              </a:rPr>
              <a:t>)</a:t>
            </a:r>
            <a:r>
              <a:rPr lang="en-US" sz="1800" dirty="0">
                <a:solidFill>
                  <a:srgbClr val="444444"/>
                </a:solidFill>
                <a:effectLst/>
                <a:highlight>
                  <a:srgbClr val="FF0000"/>
                </a:highlight>
                <a:latin typeface="inherit"/>
                <a:ea typeface="Times New Roman" panose="02020603050405020304" pitchFamily="18" charset="0"/>
                <a:cs typeface="Times New Roman" panose="02020603050405020304" pitchFamily="18" charset="0"/>
              </a:rPr>
              <a:t>, “I’ll do it my way.” </a:t>
            </a:r>
            <a:r>
              <a:rPr lang="en-US" sz="1800" dirty="0">
                <a:solidFill>
                  <a:srgbClr val="444444"/>
                </a:solidFill>
                <a:effectLst/>
                <a:latin typeface="inherit"/>
                <a:ea typeface="Times New Roman" panose="02020603050405020304" pitchFamily="18" charset="0"/>
                <a:cs typeface="Times New Roman" panose="02020603050405020304" pitchFamily="18" charset="0"/>
              </a:rPr>
              <a:t>(answer to reader question)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3717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01493-597D-40AE-B15A-FD52F17EF5DF}"/>
              </a:ext>
            </a:extLst>
          </p:cNvPr>
          <p:cNvSpPr>
            <a:spLocks noGrp="1"/>
          </p:cNvSpPr>
          <p:nvPr>
            <p:ph type="title"/>
          </p:nvPr>
        </p:nvSpPr>
        <p:spPr/>
        <p:txBody>
          <a:bodyPr>
            <a:normAutofit fontScale="90000"/>
          </a:bodyPr>
          <a:lstStyle/>
          <a:p>
            <a:r>
              <a:rPr lang="en-US" dirty="0"/>
              <a:t>How to Develop a Theme Statement…after you have written your essay</a:t>
            </a:r>
          </a:p>
        </p:txBody>
      </p:sp>
      <p:sp>
        <p:nvSpPr>
          <p:cNvPr id="3" name="Content Placeholder 2">
            <a:extLst>
              <a:ext uri="{FF2B5EF4-FFF2-40B4-BE49-F238E27FC236}">
                <a16:creationId xmlns:a16="http://schemas.microsoft.com/office/drawing/2014/main" id="{55673FDD-B64A-4225-B59B-9763D479D274}"/>
              </a:ext>
            </a:extLst>
          </p:cNvPr>
          <p:cNvSpPr>
            <a:spLocks noGrp="1"/>
          </p:cNvSpPr>
          <p:nvPr>
            <p:ph idx="1"/>
          </p:nvPr>
        </p:nvSpPr>
        <p:spPr/>
        <p:txBody>
          <a:bodyPr/>
          <a:lstStyle/>
          <a:p>
            <a:r>
              <a:rPr lang="en-US" dirty="0">
                <a:highlight>
                  <a:srgbClr val="FF0000"/>
                </a:highlight>
              </a:rPr>
              <a:t>Who</a:t>
            </a:r>
            <a:r>
              <a:rPr lang="en-US" dirty="0"/>
              <a:t>—state the main person in the essay, likely you. Also consider a tiny description of yourself (job, family, persona) </a:t>
            </a:r>
          </a:p>
          <a:p>
            <a:r>
              <a:rPr lang="en-US" dirty="0">
                <a:highlight>
                  <a:srgbClr val="FF00FF"/>
                </a:highlight>
              </a:rPr>
              <a:t>What</a:t>
            </a:r>
            <a:r>
              <a:rPr lang="en-US" dirty="0"/>
              <a:t>—state the main action (or select an overview of the activities if your essay is longer)</a:t>
            </a:r>
          </a:p>
          <a:p>
            <a:r>
              <a:rPr lang="en-US" dirty="0">
                <a:highlight>
                  <a:srgbClr val="FFFF00"/>
                </a:highlight>
              </a:rPr>
              <a:t>Where/When</a:t>
            </a:r>
            <a:r>
              <a:rPr lang="en-US" dirty="0"/>
              <a:t>—state where the experience took place—in travel writing, the name of the place, where it is situated in context with other places are helpful</a:t>
            </a:r>
          </a:p>
          <a:p>
            <a:r>
              <a:rPr lang="en-US" dirty="0">
                <a:highlight>
                  <a:srgbClr val="00FFFF"/>
                </a:highlight>
              </a:rPr>
              <a:t>How</a:t>
            </a:r>
            <a:r>
              <a:rPr lang="en-US" dirty="0"/>
              <a:t>—state how the action took place—usually with some emotion, insight, etc.</a:t>
            </a:r>
          </a:p>
          <a:p>
            <a:r>
              <a:rPr lang="en-US" dirty="0">
                <a:highlight>
                  <a:srgbClr val="00FF00"/>
                </a:highlight>
              </a:rPr>
              <a:t>Why</a:t>
            </a:r>
            <a:r>
              <a:rPr lang="en-US" dirty="0"/>
              <a:t>—why the action took place or why the main person changed or why the place seems different. </a:t>
            </a:r>
          </a:p>
        </p:txBody>
      </p:sp>
    </p:spTree>
    <p:extLst>
      <p:ext uri="{BB962C8B-B14F-4D97-AF65-F5344CB8AC3E}">
        <p14:creationId xmlns:p14="http://schemas.microsoft.com/office/powerpoint/2010/main" val="2412002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39EC5-6054-495E-B4A6-8F8DAAAC0121}"/>
              </a:ext>
            </a:extLst>
          </p:cNvPr>
          <p:cNvSpPr>
            <a:spLocks noGrp="1"/>
          </p:cNvSpPr>
          <p:nvPr>
            <p:ph type="title"/>
          </p:nvPr>
        </p:nvSpPr>
        <p:spPr/>
        <p:txBody>
          <a:bodyPr/>
          <a:lstStyle/>
          <a:p>
            <a:r>
              <a:rPr lang="en-US" dirty="0"/>
              <a:t>Theme statement: focus on </a:t>
            </a:r>
            <a:r>
              <a:rPr lang="en-US" i="1" dirty="0"/>
              <a:t>how</a:t>
            </a:r>
            <a:r>
              <a:rPr lang="en-US" dirty="0"/>
              <a:t> the journey took place</a:t>
            </a:r>
          </a:p>
        </p:txBody>
      </p:sp>
      <p:sp>
        <p:nvSpPr>
          <p:cNvPr id="3" name="Content Placeholder 2">
            <a:extLst>
              <a:ext uri="{FF2B5EF4-FFF2-40B4-BE49-F238E27FC236}">
                <a16:creationId xmlns:a16="http://schemas.microsoft.com/office/drawing/2014/main" id="{EB286CFF-C72A-452E-AC64-C58C010B509F}"/>
              </a:ext>
            </a:extLst>
          </p:cNvPr>
          <p:cNvSpPr>
            <a:spLocks noGrp="1"/>
          </p:cNvSpPr>
          <p:nvPr>
            <p:ph idx="1"/>
          </p:nvPr>
        </p:nvSpPr>
        <p:spPr/>
        <p:txBody>
          <a:bodyPr>
            <a:normAutofit/>
          </a:bodyPr>
          <a:lstStyle/>
          <a:p>
            <a:r>
              <a:rPr lang="en-US" sz="3600" dirty="0">
                <a:highlight>
                  <a:srgbClr val="FF0000"/>
                </a:highlight>
              </a:rPr>
              <a:t>For the author, </a:t>
            </a:r>
            <a:r>
              <a:rPr lang="en-US" sz="3600" dirty="0">
                <a:highlight>
                  <a:srgbClr val="FF00FF"/>
                </a:highlight>
              </a:rPr>
              <a:t>leading the Congo-line dance </a:t>
            </a:r>
            <a:r>
              <a:rPr lang="en-US" sz="3600" dirty="0">
                <a:highlight>
                  <a:srgbClr val="FFFF00"/>
                </a:highlight>
              </a:rPr>
              <a:t>at the Chang Mai Night Market </a:t>
            </a:r>
            <a:r>
              <a:rPr lang="en-US" sz="3600" dirty="0">
                <a:highlight>
                  <a:srgbClr val="00FF00"/>
                </a:highlight>
              </a:rPr>
              <a:t>gave her courage to shed her past and embrace her future while </a:t>
            </a:r>
            <a:r>
              <a:rPr lang="en-US" sz="3600" dirty="0">
                <a:highlight>
                  <a:srgbClr val="00FFFF"/>
                </a:highlight>
              </a:rPr>
              <a:t>guiding twenty Thai women to embrace the line, “I’ll Do it My Way.”   </a:t>
            </a:r>
          </a:p>
          <a:p>
            <a:endParaRPr lang="en-US" dirty="0"/>
          </a:p>
        </p:txBody>
      </p:sp>
    </p:spTree>
    <p:extLst>
      <p:ext uri="{BB962C8B-B14F-4D97-AF65-F5344CB8AC3E}">
        <p14:creationId xmlns:p14="http://schemas.microsoft.com/office/powerpoint/2010/main" val="1313678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BE11-0654-4AD0-B618-6599D686404A}"/>
              </a:ext>
            </a:extLst>
          </p:cNvPr>
          <p:cNvSpPr>
            <a:spLocks noGrp="1"/>
          </p:cNvSpPr>
          <p:nvPr>
            <p:ph type="title"/>
          </p:nvPr>
        </p:nvSpPr>
        <p:spPr/>
        <p:txBody>
          <a:bodyPr/>
          <a:lstStyle/>
          <a:p>
            <a:r>
              <a:rPr lang="en-US" dirty="0"/>
              <a:t>Theme Statement: focus on </a:t>
            </a:r>
            <a:r>
              <a:rPr lang="en-US" i="1" dirty="0"/>
              <a:t>why</a:t>
            </a:r>
            <a:r>
              <a:rPr lang="en-US" dirty="0"/>
              <a:t> the journey took place</a:t>
            </a:r>
          </a:p>
        </p:txBody>
      </p:sp>
      <p:sp>
        <p:nvSpPr>
          <p:cNvPr id="3" name="Content Placeholder 2">
            <a:extLst>
              <a:ext uri="{FF2B5EF4-FFF2-40B4-BE49-F238E27FC236}">
                <a16:creationId xmlns:a16="http://schemas.microsoft.com/office/drawing/2014/main" id="{88CF3B54-370F-4B9C-A6DE-F0F29BDCC254}"/>
              </a:ext>
            </a:extLst>
          </p:cNvPr>
          <p:cNvSpPr>
            <a:spLocks noGrp="1"/>
          </p:cNvSpPr>
          <p:nvPr>
            <p:ph idx="1"/>
          </p:nvPr>
        </p:nvSpPr>
        <p:spPr/>
        <p:txBody>
          <a:bodyPr/>
          <a:lstStyle/>
          <a:p>
            <a:r>
              <a:rPr lang="en-US" sz="3600" dirty="0">
                <a:highlight>
                  <a:srgbClr val="FF0000"/>
                </a:highlight>
              </a:rPr>
              <a:t>To the author, </a:t>
            </a:r>
            <a:r>
              <a:rPr lang="en-US" sz="3600" dirty="0">
                <a:highlight>
                  <a:srgbClr val="FF00FF"/>
                </a:highlight>
              </a:rPr>
              <a:t>leading the Congo-line dance </a:t>
            </a:r>
            <a:r>
              <a:rPr lang="en-US" sz="3600" dirty="0">
                <a:highlight>
                  <a:srgbClr val="FFFF00"/>
                </a:highlight>
              </a:rPr>
              <a:t>at the Chang Mai Night Market </a:t>
            </a:r>
            <a:r>
              <a:rPr lang="en-US" sz="3600" dirty="0">
                <a:highlight>
                  <a:srgbClr val="00FF00"/>
                </a:highlight>
              </a:rPr>
              <a:t>was the perfect—albeit ridiculous—time to shed the sadness caused by the loss of her identity and recognize the celebration waiting all around her</a:t>
            </a:r>
            <a:r>
              <a:rPr lang="en-US" sz="3600" dirty="0">
                <a:highlight>
                  <a:srgbClr val="00FFFF"/>
                </a:highlight>
              </a:rPr>
              <a:t> as she learns to do it her way.</a:t>
            </a:r>
          </a:p>
          <a:p>
            <a:endParaRPr lang="en-US" dirty="0"/>
          </a:p>
        </p:txBody>
      </p:sp>
    </p:spTree>
    <p:extLst>
      <p:ext uri="{BB962C8B-B14F-4D97-AF65-F5344CB8AC3E}">
        <p14:creationId xmlns:p14="http://schemas.microsoft.com/office/powerpoint/2010/main" val="1088874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FC518-D40B-4B7F-80A5-F54542BF747A}"/>
              </a:ext>
            </a:extLst>
          </p:cNvPr>
          <p:cNvSpPr>
            <a:spLocks noGrp="1"/>
          </p:cNvSpPr>
          <p:nvPr>
            <p:ph type="title"/>
          </p:nvPr>
        </p:nvSpPr>
        <p:spPr/>
        <p:txBody>
          <a:bodyPr>
            <a:normAutofit fontScale="90000"/>
          </a:bodyPr>
          <a:lstStyle/>
          <a:p>
            <a:r>
              <a:rPr lang="en-US" dirty="0"/>
              <a:t>Theme statement: focus on </a:t>
            </a:r>
            <a:r>
              <a:rPr lang="en-US" i="1" dirty="0"/>
              <a:t>what/where/when </a:t>
            </a:r>
            <a:r>
              <a:rPr lang="en-US" dirty="0"/>
              <a:t>the journey took place</a:t>
            </a:r>
          </a:p>
        </p:txBody>
      </p:sp>
      <p:sp>
        <p:nvSpPr>
          <p:cNvPr id="3" name="Content Placeholder 2">
            <a:extLst>
              <a:ext uri="{FF2B5EF4-FFF2-40B4-BE49-F238E27FC236}">
                <a16:creationId xmlns:a16="http://schemas.microsoft.com/office/drawing/2014/main" id="{3B516A34-7448-41F2-AFEE-9A23961EE790}"/>
              </a:ext>
            </a:extLst>
          </p:cNvPr>
          <p:cNvSpPr>
            <a:spLocks noGrp="1"/>
          </p:cNvSpPr>
          <p:nvPr>
            <p:ph idx="1"/>
          </p:nvPr>
        </p:nvSpPr>
        <p:spPr/>
        <p:txBody>
          <a:bodyPr/>
          <a:lstStyle/>
          <a:p>
            <a:r>
              <a:rPr lang="en-US" sz="3600" dirty="0">
                <a:highlight>
                  <a:srgbClr val="FF0000"/>
                </a:highlight>
              </a:rPr>
              <a:t>The author </a:t>
            </a:r>
            <a:r>
              <a:rPr lang="en-US" sz="3600" dirty="0">
                <a:highlight>
                  <a:srgbClr val="FF00FF"/>
                </a:highlight>
              </a:rPr>
              <a:t>embraces a</a:t>
            </a:r>
            <a:r>
              <a:rPr lang="en-US" sz="3600" dirty="0">
                <a:highlight>
                  <a:srgbClr val="FFFF00"/>
                </a:highlight>
              </a:rPr>
              <a:t> future </a:t>
            </a:r>
            <a:r>
              <a:rPr lang="en-US" sz="3600" dirty="0">
                <a:highlight>
                  <a:srgbClr val="FF00FF"/>
                </a:highlight>
              </a:rPr>
              <a:t>of ridiculous and empowering adventures </a:t>
            </a:r>
            <a:r>
              <a:rPr lang="en-US" sz="3600" dirty="0">
                <a:highlight>
                  <a:srgbClr val="FFFF00"/>
                </a:highlight>
              </a:rPr>
              <a:t>in night markets, chance encounters with laughing new friends, and songs sung by local characters </a:t>
            </a:r>
            <a:r>
              <a:rPr lang="en-US" sz="3600" dirty="0">
                <a:highlight>
                  <a:srgbClr val="00FF00"/>
                </a:highlight>
              </a:rPr>
              <a:t>who will nudge her, warmly and lovingly, </a:t>
            </a:r>
            <a:r>
              <a:rPr lang="en-US" sz="3600" dirty="0">
                <a:highlight>
                  <a:srgbClr val="00FFFF"/>
                </a:highlight>
              </a:rPr>
              <a:t>to do it her way. </a:t>
            </a:r>
            <a:r>
              <a:rPr lang="en-US" sz="3600" dirty="0">
                <a:highlight>
                  <a:srgbClr val="00FF00"/>
                </a:highlight>
              </a:rPr>
              <a:t> </a:t>
            </a:r>
          </a:p>
          <a:p>
            <a:endParaRPr lang="en-US" dirty="0"/>
          </a:p>
        </p:txBody>
      </p:sp>
    </p:spTree>
    <p:extLst>
      <p:ext uri="{BB962C8B-B14F-4D97-AF65-F5344CB8AC3E}">
        <p14:creationId xmlns:p14="http://schemas.microsoft.com/office/powerpoint/2010/main" val="1437951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A88B1-037E-4006-951A-7B24752B8CFA}"/>
              </a:ext>
            </a:extLst>
          </p:cNvPr>
          <p:cNvSpPr>
            <a:spLocks noGrp="1"/>
          </p:cNvSpPr>
          <p:nvPr>
            <p:ph type="title"/>
          </p:nvPr>
        </p:nvSpPr>
        <p:spPr/>
        <p:txBody>
          <a:bodyPr/>
          <a:lstStyle/>
          <a:p>
            <a:r>
              <a:rPr lang="en-US" dirty="0"/>
              <a:t>Be intentional about every decision</a:t>
            </a:r>
          </a:p>
        </p:txBody>
      </p:sp>
      <p:sp>
        <p:nvSpPr>
          <p:cNvPr id="3" name="Content Placeholder 2">
            <a:extLst>
              <a:ext uri="{FF2B5EF4-FFF2-40B4-BE49-F238E27FC236}">
                <a16:creationId xmlns:a16="http://schemas.microsoft.com/office/drawing/2014/main" id="{B7478439-A5F6-4EB9-8BD9-D14C25E0CB48}"/>
              </a:ext>
            </a:extLst>
          </p:cNvPr>
          <p:cNvSpPr>
            <a:spLocks noGrp="1"/>
          </p:cNvSpPr>
          <p:nvPr>
            <p:ph idx="1"/>
          </p:nvPr>
        </p:nvSpPr>
        <p:spPr/>
        <p:txBody>
          <a:bodyPr/>
          <a:lstStyle/>
          <a:p>
            <a:r>
              <a:rPr lang="en-US" b="1" dirty="0"/>
              <a:t>you’ll need to take the reader on two separate but parallel journeys. Those two types of journeys involved in your travel memoir are the physical journey and the emotional one. It’s relatively easy to write about the events you experienced on your trip. It’s harder to write about what you learned from the trip.</a:t>
            </a:r>
            <a:endParaRPr lang="en-US" dirty="0"/>
          </a:p>
          <a:p>
            <a:r>
              <a:rPr lang="en-US" b="1" dirty="0"/>
              <a:t>The meaning of your book is tied to its theme. Whether you go with a popular memoir theme like self-discovery, coping with loss, or coming of age, your theme will help you connect with readers who identify with your struggles.</a:t>
            </a:r>
            <a:endParaRPr lang="en-US" dirty="0"/>
          </a:p>
          <a:p>
            <a:r>
              <a:rPr lang="en-US" b="1" dirty="0"/>
              <a:t>Whether you choose a title that’s descriptive or intriguing, at the very least, make it memorable. It should be a title that your reader will remember when they’re recommending your memoir to friends.</a:t>
            </a:r>
            <a:endParaRPr lang="en-US" dirty="0"/>
          </a:p>
          <a:p>
            <a:endParaRPr lang="en-US" dirty="0"/>
          </a:p>
        </p:txBody>
      </p:sp>
    </p:spTree>
    <p:extLst>
      <p:ext uri="{BB962C8B-B14F-4D97-AF65-F5344CB8AC3E}">
        <p14:creationId xmlns:p14="http://schemas.microsoft.com/office/powerpoint/2010/main" val="2265283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2E43-54E4-4762-B38C-08C95136502D}"/>
              </a:ext>
            </a:extLst>
          </p:cNvPr>
          <p:cNvSpPr>
            <a:spLocks noGrp="1"/>
          </p:cNvSpPr>
          <p:nvPr>
            <p:ph type="title"/>
          </p:nvPr>
        </p:nvSpPr>
        <p:spPr/>
        <p:txBody>
          <a:bodyPr/>
          <a:lstStyle/>
          <a:p>
            <a:r>
              <a:rPr lang="en-US" dirty="0"/>
              <a:t>Sentence Length: Nuts and Bolts</a:t>
            </a:r>
          </a:p>
        </p:txBody>
      </p:sp>
      <p:sp>
        <p:nvSpPr>
          <p:cNvPr id="3" name="Content Placeholder 2">
            <a:extLst>
              <a:ext uri="{FF2B5EF4-FFF2-40B4-BE49-F238E27FC236}">
                <a16:creationId xmlns:a16="http://schemas.microsoft.com/office/drawing/2014/main" id="{614A0AC3-61EE-4682-B023-BA4A2FEAC615}"/>
              </a:ext>
            </a:extLst>
          </p:cNvPr>
          <p:cNvSpPr>
            <a:spLocks noGrp="1"/>
          </p:cNvSpPr>
          <p:nvPr>
            <p:ph idx="1"/>
          </p:nvPr>
        </p:nvSpPr>
        <p:spPr/>
        <p:txBody>
          <a:bodyPr>
            <a:normAutofit fontScale="55000" lnSpcReduction="20000"/>
          </a:bodyPr>
          <a:lstStyle/>
          <a:p>
            <a:pPr fontAlgn="base"/>
            <a:r>
              <a:rPr lang="en-US" b="1" dirty="0"/>
              <a:t>Develop </a:t>
            </a:r>
            <a:r>
              <a:rPr lang="en-US" b="1" dirty="0">
                <a:hlinkClick r:id="rId2"/>
              </a:rPr>
              <a:t>Cadence</a:t>
            </a:r>
            <a:endParaRPr lang="en-US" dirty="0"/>
          </a:p>
          <a:p>
            <a:pPr fontAlgn="base"/>
            <a:r>
              <a:rPr lang="en-US" dirty="0"/>
              <a:t>Have you noticed that when sentences are all the same length, no matter what you’re reading, it soon sounds monotonous and boring. Shorter sentences can add excitement and drama, whereas longer sentences can lull the reader into a reflective mood.</a:t>
            </a:r>
          </a:p>
          <a:p>
            <a:pPr fontAlgn="base"/>
            <a:r>
              <a:rPr lang="en-US" dirty="0"/>
              <a:t>To adjust the pace of your narrative, vary the length of your sentences. This speeds up and slows down your narratives. Writing shorter sentences quickens the speed it’s read at, and this helps to add drama to your writing.</a:t>
            </a:r>
          </a:p>
          <a:p>
            <a:pPr fontAlgn="base"/>
            <a:r>
              <a:rPr lang="en-US" dirty="0"/>
              <a:t>Conversely, if you’re writing about a reflective experience or encounter where you want to lull your audience into a contemplative mood, use longer sentences.</a:t>
            </a:r>
          </a:p>
          <a:p>
            <a:pPr fontAlgn="base"/>
            <a:r>
              <a:rPr lang="en-US" b="1" dirty="0"/>
              <a:t>For example, look at these two sentences:</a:t>
            </a:r>
            <a:endParaRPr lang="en-US" dirty="0"/>
          </a:p>
          <a:p>
            <a:pPr lvl="0" fontAlgn="base"/>
            <a:r>
              <a:rPr lang="en-US" dirty="0"/>
              <a:t>The waves crash rhythmically against the shore. Each wave slides elegantly along the sand as far as it can, until dragging itself back out to join the aqua swell. Back and forth, and back and forth. An endless cycle of movement that mesmerizes your eyes and drags your brain towards introspection.</a:t>
            </a:r>
          </a:p>
          <a:p>
            <a:pPr lvl="0" fontAlgn="base"/>
            <a:r>
              <a:rPr lang="en-US" dirty="0"/>
              <a:t>Crash! Another wave hits the sand. Your eyes glaze, your daydream starts.</a:t>
            </a:r>
          </a:p>
          <a:p>
            <a:pPr fontAlgn="base"/>
            <a:r>
              <a:rPr lang="en-US" dirty="0"/>
              <a:t>The first example has longer sentences and different vocabulary, creating a cadence that successfully lulls the reader into a reflective mood. Whereas the shorter sentences in the second example feel too urgent to induce a daydream, and therefore make this writing less believable.</a:t>
            </a:r>
          </a:p>
          <a:p>
            <a:pPr fontAlgn="base"/>
            <a:r>
              <a:rPr lang="en-US" dirty="0"/>
              <a:t>The language and cadence used in your narratives, coupled with your unique perspective and tone, are the stepping stones to creating written content that is uniquely yours.</a:t>
            </a:r>
          </a:p>
          <a:p>
            <a:endParaRPr lang="en-US" dirty="0"/>
          </a:p>
        </p:txBody>
      </p:sp>
    </p:spTree>
    <p:extLst>
      <p:ext uri="{BB962C8B-B14F-4D97-AF65-F5344CB8AC3E}">
        <p14:creationId xmlns:p14="http://schemas.microsoft.com/office/powerpoint/2010/main" val="3869699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D9B89-C65A-4D91-B79A-38E55375D67F}"/>
              </a:ext>
            </a:extLst>
          </p:cNvPr>
          <p:cNvSpPr>
            <a:spLocks noGrp="1"/>
          </p:cNvSpPr>
          <p:nvPr>
            <p:ph type="title"/>
          </p:nvPr>
        </p:nvSpPr>
        <p:spPr/>
        <p:txBody>
          <a:bodyPr/>
          <a:lstStyle/>
          <a:p>
            <a:r>
              <a:rPr lang="en-US" dirty="0"/>
              <a:t>Make your choices conscious! </a:t>
            </a:r>
          </a:p>
        </p:txBody>
      </p:sp>
      <p:sp>
        <p:nvSpPr>
          <p:cNvPr id="3" name="Content Placeholder 2">
            <a:extLst>
              <a:ext uri="{FF2B5EF4-FFF2-40B4-BE49-F238E27FC236}">
                <a16:creationId xmlns:a16="http://schemas.microsoft.com/office/drawing/2014/main" id="{57CF949D-4F57-4EA7-8B3B-E32FCB3F709C}"/>
              </a:ext>
            </a:extLst>
          </p:cNvPr>
          <p:cNvSpPr>
            <a:spLocks noGrp="1"/>
          </p:cNvSpPr>
          <p:nvPr>
            <p:ph idx="1"/>
          </p:nvPr>
        </p:nvSpPr>
        <p:spPr/>
        <p:txBody>
          <a:bodyPr/>
          <a:lstStyle/>
          <a:p>
            <a:r>
              <a:rPr lang="en-US" dirty="0"/>
              <a:t>The words you choose also give an impression of your personality; they define your voice.</a:t>
            </a:r>
          </a:p>
          <a:p>
            <a:r>
              <a:rPr lang="en-US" b="1" dirty="0"/>
              <a:t>4. How much curiosity do you arouse?</a:t>
            </a:r>
            <a:endParaRPr lang="en-US" dirty="0"/>
          </a:p>
          <a:p>
            <a:r>
              <a:rPr lang="en-US" b="1" dirty="0"/>
              <a:t>3. Do you use strong or subtle sensory words?</a:t>
            </a:r>
            <a:endParaRPr lang="en-US" dirty="0"/>
          </a:p>
          <a:p>
            <a:r>
              <a:rPr lang="en-US" b="1" dirty="0"/>
              <a:t>1. Do you use jargon or everyday language?</a:t>
            </a:r>
            <a:endParaRPr lang="en-US" dirty="0"/>
          </a:p>
          <a:p>
            <a:r>
              <a:rPr lang="en-US" b="1" dirty="0"/>
              <a:t>2. Do you appeal to negative or positive emotions?</a:t>
            </a:r>
            <a:endParaRPr lang="en-US" dirty="0"/>
          </a:p>
          <a:p>
            <a:endParaRPr lang="en-US" dirty="0"/>
          </a:p>
        </p:txBody>
      </p:sp>
    </p:spTree>
    <p:extLst>
      <p:ext uri="{BB962C8B-B14F-4D97-AF65-F5344CB8AC3E}">
        <p14:creationId xmlns:p14="http://schemas.microsoft.com/office/powerpoint/2010/main" val="2602162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1B3B9-FBE8-4ECA-B057-FF61723FC3BA}"/>
              </a:ext>
            </a:extLst>
          </p:cNvPr>
          <p:cNvSpPr>
            <a:spLocks noGrp="1"/>
          </p:cNvSpPr>
          <p:nvPr>
            <p:ph type="title"/>
          </p:nvPr>
        </p:nvSpPr>
        <p:spPr/>
        <p:txBody>
          <a:bodyPr>
            <a:normAutofit fontScale="90000"/>
          </a:bodyPr>
          <a:lstStyle/>
          <a:p>
            <a:r>
              <a:rPr lang="en-US" dirty="0"/>
              <a:t>(</a:t>
            </a:r>
            <a:r>
              <a:rPr lang="en-US" i="1" dirty="0"/>
              <a:t>One Hundred Years of Solitude </a:t>
            </a:r>
            <a:r>
              <a:rPr lang="en-US" dirty="0"/>
              <a:t>by Gabriel García Márquez) </a:t>
            </a:r>
            <a:r>
              <a:rPr lang="en-US" b="1" i="1" dirty="0"/>
              <a:t>Taste example</a:t>
            </a:r>
            <a:br>
              <a:rPr lang="en-US" dirty="0"/>
            </a:br>
            <a:r>
              <a:rPr lang="en-US" dirty="0"/>
              <a:t> </a:t>
            </a:r>
          </a:p>
        </p:txBody>
      </p:sp>
      <p:sp>
        <p:nvSpPr>
          <p:cNvPr id="3" name="Content Placeholder 2">
            <a:extLst>
              <a:ext uri="{FF2B5EF4-FFF2-40B4-BE49-F238E27FC236}">
                <a16:creationId xmlns:a16="http://schemas.microsoft.com/office/drawing/2014/main" id="{0A95F91D-7C19-4BAF-92DF-F9A9B483811B}"/>
              </a:ext>
            </a:extLst>
          </p:cNvPr>
          <p:cNvSpPr>
            <a:spLocks noGrp="1"/>
          </p:cNvSpPr>
          <p:nvPr>
            <p:ph idx="1"/>
          </p:nvPr>
        </p:nvSpPr>
        <p:spPr/>
        <p:txBody>
          <a:bodyPr/>
          <a:lstStyle/>
          <a:p>
            <a:r>
              <a:rPr lang="en-US" dirty="0"/>
              <a:t>On rainy afternoons, embroidering with a group of friends on the begonia porch, she would lose the thread of the conversation and a tear of nostalgia would salt her palate when she saw the strips of damp earth and the piles of mud that the earthworms had pushed up in the garden. Those secret tastes, defeated in the past by oranges and rhubarb, broke out into an irrepressible urge when she began to weep. She went back to eating earth. The first time she did it almost out of curiosity, sure that the bad taste would be the best cure for the temptation. And, in fact, she could not bear the earth in her mouth. But she persevered, overcome by the growing anxiety, and little by little she was getting back her ancestral appetite, the taste of primary minerals, the unbridled satisfaction of what was the original food.</a:t>
            </a:r>
          </a:p>
          <a:p>
            <a:endParaRPr lang="en-US" dirty="0"/>
          </a:p>
        </p:txBody>
      </p:sp>
    </p:spTree>
    <p:extLst>
      <p:ext uri="{BB962C8B-B14F-4D97-AF65-F5344CB8AC3E}">
        <p14:creationId xmlns:p14="http://schemas.microsoft.com/office/powerpoint/2010/main" val="3154216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4402C-E993-4221-885D-8B93927706F8}"/>
              </a:ext>
            </a:extLst>
          </p:cNvPr>
          <p:cNvSpPr>
            <a:spLocks noGrp="1"/>
          </p:cNvSpPr>
          <p:nvPr>
            <p:ph type="title"/>
          </p:nvPr>
        </p:nvSpPr>
        <p:spPr/>
        <p:txBody>
          <a:bodyPr>
            <a:normAutofit fontScale="90000"/>
          </a:bodyPr>
          <a:lstStyle/>
          <a:p>
            <a:r>
              <a:rPr lang="en-US" dirty="0"/>
              <a:t>(“Stopping by Woods on a Snowy Evening” by Robert Frost) </a:t>
            </a:r>
            <a:r>
              <a:rPr lang="en-US" b="1" i="1" dirty="0"/>
              <a:t>Sound example</a:t>
            </a:r>
            <a:br>
              <a:rPr lang="en-US" dirty="0"/>
            </a:br>
            <a:endParaRPr lang="en-US" dirty="0"/>
          </a:p>
        </p:txBody>
      </p:sp>
      <p:sp>
        <p:nvSpPr>
          <p:cNvPr id="3" name="Content Placeholder 2">
            <a:extLst>
              <a:ext uri="{FF2B5EF4-FFF2-40B4-BE49-F238E27FC236}">
                <a16:creationId xmlns:a16="http://schemas.microsoft.com/office/drawing/2014/main" id="{1751FF1A-F562-4836-97B3-DC51738EDF0D}"/>
              </a:ext>
            </a:extLst>
          </p:cNvPr>
          <p:cNvSpPr>
            <a:spLocks noGrp="1"/>
          </p:cNvSpPr>
          <p:nvPr>
            <p:ph idx="1"/>
          </p:nvPr>
        </p:nvSpPr>
        <p:spPr/>
        <p:txBody>
          <a:bodyPr/>
          <a:lstStyle/>
          <a:p>
            <a:r>
              <a:rPr lang="en-US" dirty="0"/>
              <a:t>My little horse must think it queer</a:t>
            </a:r>
            <a:br>
              <a:rPr lang="en-US" dirty="0"/>
            </a:br>
            <a:r>
              <a:rPr lang="en-US" dirty="0"/>
              <a:t>To stop without a farmhouse near</a:t>
            </a:r>
            <a:br>
              <a:rPr lang="en-US" dirty="0"/>
            </a:br>
            <a:r>
              <a:rPr lang="en-US" dirty="0"/>
              <a:t>Between the woods and frozen lake</a:t>
            </a:r>
            <a:br>
              <a:rPr lang="en-US" dirty="0"/>
            </a:br>
            <a:r>
              <a:rPr lang="en-US" dirty="0"/>
              <a:t>The darkest evening of the year.</a:t>
            </a:r>
          </a:p>
          <a:p>
            <a:r>
              <a:rPr lang="en-US" dirty="0"/>
              <a:t>He gives his harness bells a shake</a:t>
            </a:r>
            <a:br>
              <a:rPr lang="en-US" dirty="0"/>
            </a:br>
            <a:r>
              <a:rPr lang="en-US" dirty="0"/>
              <a:t>To ask if there is some mistake.</a:t>
            </a:r>
            <a:br>
              <a:rPr lang="en-US" dirty="0"/>
            </a:br>
            <a:r>
              <a:rPr lang="en-US" dirty="0"/>
              <a:t>The only other sound’s the sweep</a:t>
            </a:r>
            <a:br>
              <a:rPr lang="en-US" dirty="0"/>
            </a:br>
            <a:r>
              <a:rPr lang="en-US" dirty="0"/>
              <a:t>Of easy wind and downy flake.</a:t>
            </a:r>
          </a:p>
          <a:p>
            <a:r>
              <a:rPr lang="en-US" dirty="0" err="1"/>
              <a:t>Juxtasposition</a:t>
            </a:r>
            <a:r>
              <a:rPr lang="en-US" dirty="0"/>
              <a:t> of bells and silence</a:t>
            </a:r>
          </a:p>
        </p:txBody>
      </p:sp>
    </p:spTree>
    <p:extLst>
      <p:ext uri="{BB962C8B-B14F-4D97-AF65-F5344CB8AC3E}">
        <p14:creationId xmlns:p14="http://schemas.microsoft.com/office/powerpoint/2010/main" val="3478224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87D3E-7255-4AA0-B2F9-457104A0F240}"/>
              </a:ext>
            </a:extLst>
          </p:cNvPr>
          <p:cNvSpPr>
            <a:spLocks noGrp="1"/>
          </p:cNvSpPr>
          <p:nvPr>
            <p:ph type="title"/>
          </p:nvPr>
        </p:nvSpPr>
        <p:spPr/>
        <p:txBody>
          <a:bodyPr/>
          <a:lstStyle/>
          <a:p>
            <a:r>
              <a:rPr lang="en-US" dirty="0" err="1"/>
              <a:t>Goerge</a:t>
            </a:r>
            <a:r>
              <a:rPr lang="en-US" dirty="0"/>
              <a:t> Orwell 1984 </a:t>
            </a:r>
            <a:r>
              <a:rPr lang="en-US" b="1" i="1" dirty="0"/>
              <a:t>Sight Example</a:t>
            </a:r>
          </a:p>
        </p:txBody>
      </p:sp>
      <p:sp>
        <p:nvSpPr>
          <p:cNvPr id="3" name="Content Placeholder 2">
            <a:extLst>
              <a:ext uri="{FF2B5EF4-FFF2-40B4-BE49-F238E27FC236}">
                <a16:creationId xmlns:a16="http://schemas.microsoft.com/office/drawing/2014/main" id="{72091A38-40CF-4522-8B54-9599CB9D4F39}"/>
              </a:ext>
            </a:extLst>
          </p:cNvPr>
          <p:cNvSpPr>
            <a:spLocks noGrp="1"/>
          </p:cNvSpPr>
          <p:nvPr>
            <p:ph idx="1"/>
          </p:nvPr>
        </p:nvSpPr>
        <p:spPr/>
        <p:txBody>
          <a:bodyPr/>
          <a:lstStyle/>
          <a:p>
            <a:r>
              <a:rPr lang="en-US" dirty="0"/>
              <a:t>Outside, even through the shut window-pane, the world looked cold. Down in the street little eddies of wind were whirling dust and torn paper into spirals, and though the sun was shining and the sky a harsh blue, there seemed to be no </a:t>
            </a:r>
            <a:r>
              <a:rPr lang="en-US" dirty="0" err="1"/>
              <a:t>colour</a:t>
            </a:r>
            <a:r>
              <a:rPr lang="en-US" dirty="0"/>
              <a:t> in anything, except the posters that were plastered everywhere. The black mustachioed face gazed down from every commanding corner. There was one on the house-front immediately opposite. BIG BROTHER IS WATCHING YOU, the caption said, while the dark eyes looked deep into Winston’s own. Down at street level another poster, torn at one corner, flapped fitfully in the wind, alternately covering and uncovering the single word INGSOC. In the far distance a helicopter skimmed down between the roofs, hovered for an instant like a bluebottle, and darted away again with a curving flight.</a:t>
            </a:r>
          </a:p>
          <a:p>
            <a:endParaRPr lang="en-US" dirty="0"/>
          </a:p>
        </p:txBody>
      </p:sp>
    </p:spTree>
    <p:extLst>
      <p:ext uri="{BB962C8B-B14F-4D97-AF65-F5344CB8AC3E}">
        <p14:creationId xmlns:p14="http://schemas.microsoft.com/office/powerpoint/2010/main" val="1387505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02745-DD15-482C-8CE4-2BBFCFDA20E2}"/>
              </a:ext>
            </a:extLst>
          </p:cNvPr>
          <p:cNvSpPr>
            <a:spLocks noGrp="1"/>
          </p:cNvSpPr>
          <p:nvPr>
            <p:ph type="title"/>
          </p:nvPr>
        </p:nvSpPr>
        <p:spPr/>
        <p:txBody>
          <a:bodyPr>
            <a:normAutofit fontScale="90000"/>
          </a:bodyPr>
          <a:lstStyle/>
          <a:p>
            <a:r>
              <a:rPr lang="en-US" dirty="0"/>
              <a:t>(</a:t>
            </a:r>
            <a:r>
              <a:rPr lang="en-US" i="1" dirty="0"/>
              <a:t>Perfume: The Story of a Murderer</a:t>
            </a:r>
            <a:r>
              <a:rPr lang="en-US" dirty="0"/>
              <a:t> by Patrick </a:t>
            </a:r>
            <a:r>
              <a:rPr lang="en-US" dirty="0" err="1"/>
              <a:t>Suskind</a:t>
            </a:r>
            <a:r>
              <a:rPr lang="en-US" dirty="0"/>
              <a:t>) </a:t>
            </a:r>
            <a:r>
              <a:rPr lang="en-US" b="1" i="1" dirty="0"/>
              <a:t>Smell Example</a:t>
            </a:r>
            <a:br>
              <a:rPr lang="en-US" dirty="0"/>
            </a:br>
            <a:endParaRPr lang="en-US" dirty="0"/>
          </a:p>
        </p:txBody>
      </p:sp>
      <p:sp>
        <p:nvSpPr>
          <p:cNvPr id="3" name="Content Placeholder 2">
            <a:extLst>
              <a:ext uri="{FF2B5EF4-FFF2-40B4-BE49-F238E27FC236}">
                <a16:creationId xmlns:a16="http://schemas.microsoft.com/office/drawing/2014/main" id="{C6D5C1C1-3CE3-46E5-AB84-23561CCD2DBA}"/>
              </a:ext>
            </a:extLst>
          </p:cNvPr>
          <p:cNvSpPr>
            <a:spLocks noGrp="1"/>
          </p:cNvSpPr>
          <p:nvPr>
            <p:ph idx="1"/>
          </p:nvPr>
        </p:nvSpPr>
        <p:spPr/>
        <p:txBody>
          <a:bodyPr/>
          <a:lstStyle/>
          <a:p>
            <a:r>
              <a:rPr lang="en-US" dirty="0"/>
              <a:t>In the period of which we speak, there reigned in the cities a stench barely conceivable to us modern men and women. The streets stank of manure, the courtyards of urine, the stairwells stank of moldering wood and rat droppings, the kitchens of spoiled cabbage and mutton fat; the unaired parlors stank of stale dust, the bedrooms of greasy sheets, damp featherbeds, and the pungently sweet aroma of chamber pots. The stench of sulfur rose from the chimneys, the stench of caustic </a:t>
            </a:r>
            <a:r>
              <a:rPr lang="en-US" dirty="0" err="1"/>
              <a:t>lyes</a:t>
            </a:r>
            <a:r>
              <a:rPr lang="en-US" dirty="0"/>
              <a:t> from the tanneries, and from the slaughterhouses came the stench of congealed blood. People stank of sweat and unwashed clothes; from their mouths came the stench of rotting teeth, from their bellies that of onions, and from their bodies, if they were no longer very young, came the stench of rancid cheese and sour milk and tumorous disease.</a:t>
            </a:r>
          </a:p>
          <a:p>
            <a:endParaRPr lang="en-US" dirty="0"/>
          </a:p>
        </p:txBody>
      </p:sp>
    </p:spTree>
    <p:extLst>
      <p:ext uri="{BB962C8B-B14F-4D97-AF65-F5344CB8AC3E}">
        <p14:creationId xmlns:p14="http://schemas.microsoft.com/office/powerpoint/2010/main" val="3958317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F4DA-F8F1-40D8-A704-0DB07C5F57FA}"/>
              </a:ext>
            </a:extLst>
          </p:cNvPr>
          <p:cNvSpPr>
            <a:spLocks noGrp="1"/>
          </p:cNvSpPr>
          <p:nvPr>
            <p:ph type="title"/>
          </p:nvPr>
        </p:nvSpPr>
        <p:spPr/>
        <p:txBody>
          <a:bodyPr/>
          <a:lstStyle/>
          <a:p>
            <a:r>
              <a:rPr lang="en-US" dirty="0"/>
              <a:t>Truth in travel writing</a:t>
            </a:r>
          </a:p>
        </p:txBody>
      </p:sp>
      <p:sp>
        <p:nvSpPr>
          <p:cNvPr id="3" name="Content Placeholder 2">
            <a:extLst>
              <a:ext uri="{FF2B5EF4-FFF2-40B4-BE49-F238E27FC236}">
                <a16:creationId xmlns:a16="http://schemas.microsoft.com/office/drawing/2014/main" id="{875E24A7-7BB5-48E8-B85F-056873859D49}"/>
              </a:ext>
            </a:extLst>
          </p:cNvPr>
          <p:cNvSpPr>
            <a:spLocks noGrp="1"/>
          </p:cNvSpPr>
          <p:nvPr>
            <p:ph idx="1"/>
          </p:nvPr>
        </p:nvSpPr>
        <p:spPr/>
        <p:txBody>
          <a:bodyPr/>
          <a:lstStyle/>
          <a:p>
            <a:r>
              <a:rPr lang="en-US" sz="4000" dirty="0">
                <a:latin typeface="Calibri" panose="020F0502020204030204" pitchFamily="34" charset="0"/>
                <a:ea typeface="Calibri" panose="020F0502020204030204" pitchFamily="34" charset="0"/>
                <a:cs typeface="Times New Roman" panose="02020603050405020304" pitchFamily="18" charset="0"/>
              </a:rPr>
              <a:t>What is the truth in travel writing? Measuring the steps from one place to another or judging the distance between unknowing and knowing?</a:t>
            </a:r>
          </a:p>
          <a:p>
            <a:endParaRPr lang="en-US" dirty="0"/>
          </a:p>
        </p:txBody>
      </p:sp>
    </p:spTree>
    <p:extLst>
      <p:ext uri="{BB962C8B-B14F-4D97-AF65-F5344CB8AC3E}">
        <p14:creationId xmlns:p14="http://schemas.microsoft.com/office/powerpoint/2010/main" val="196712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D5152-E1EB-4309-872C-79E6438E667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F15C2A9-F35F-4993-8370-2E43AC6F6AEC}"/>
              </a:ext>
            </a:extLst>
          </p:cNvPr>
          <p:cNvSpPr>
            <a:spLocks noGrp="1"/>
          </p:cNvSpPr>
          <p:nvPr>
            <p:ph idx="1"/>
          </p:nvPr>
        </p:nvSpPr>
        <p:spPr/>
        <p:txBody>
          <a:bodyPr>
            <a:normAutofit/>
          </a:bodyPr>
          <a:lstStyle/>
          <a:p>
            <a:r>
              <a:rPr lang="en-US" sz="4400" dirty="0"/>
              <a:t>Know the truth, reveal the truth, be surprised by the truth, affirm the truth </a:t>
            </a:r>
          </a:p>
          <a:p>
            <a:r>
              <a:rPr lang="en-US" sz="4400" dirty="0"/>
              <a:t>Lay the path for the reader intentionally</a:t>
            </a:r>
          </a:p>
        </p:txBody>
      </p:sp>
    </p:spTree>
    <p:extLst>
      <p:ext uri="{BB962C8B-B14F-4D97-AF65-F5344CB8AC3E}">
        <p14:creationId xmlns:p14="http://schemas.microsoft.com/office/powerpoint/2010/main" val="1735565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34C6C-4641-4079-9AF7-1A6A7669700F}"/>
              </a:ext>
            </a:extLst>
          </p:cNvPr>
          <p:cNvSpPr>
            <a:spLocks noGrp="1"/>
          </p:cNvSpPr>
          <p:nvPr>
            <p:ph type="title"/>
          </p:nvPr>
        </p:nvSpPr>
        <p:spPr/>
        <p:txBody>
          <a:bodyPr/>
          <a:lstStyle/>
          <a:p>
            <a:r>
              <a:rPr lang="en-US" dirty="0"/>
              <a:t>Rachel Solnit on hiding and revealing in travel writing</a:t>
            </a:r>
          </a:p>
        </p:txBody>
      </p:sp>
      <p:sp>
        <p:nvSpPr>
          <p:cNvPr id="3" name="Content Placeholder 2">
            <a:extLst>
              <a:ext uri="{FF2B5EF4-FFF2-40B4-BE49-F238E27FC236}">
                <a16:creationId xmlns:a16="http://schemas.microsoft.com/office/drawing/2014/main" id="{4D923321-7C49-4340-A887-46A7F05C45A0}"/>
              </a:ext>
            </a:extLst>
          </p:cNvPr>
          <p:cNvSpPr>
            <a:spLocks noGrp="1"/>
          </p:cNvSpPr>
          <p:nvPr>
            <p:ph idx="1"/>
          </p:nvPr>
        </p:nvSpPr>
        <p:spPr/>
        <p:txBody>
          <a:bodyPr>
            <a:normAutofit/>
          </a:bodyPr>
          <a:lstStyle/>
          <a:p>
            <a:pPr fontAlgn="base"/>
            <a:r>
              <a:rPr lang="en-US" i="1" dirty="0"/>
              <a:t>Or you get lost, in which case the world has become larger than your knowledge of it. Either way, there is a loss of control. Imagine yourself streaming through time shedding gloves, umbrellas, wrenches, books, friends, homes, names. This is what the view looks like if you take a rear-facing seat on the train. Of course, to forget the past is to lose the sense of loss that is also memory of an absent richness and a set of clues to navigate the present by; the art is not one of forgetting but letting go. And when everything else is gone, you can be rich in loss.</a:t>
            </a:r>
            <a:endParaRPr lang="en-US" dirty="0"/>
          </a:p>
          <a:p>
            <a:endParaRPr lang="en-US" dirty="0"/>
          </a:p>
        </p:txBody>
      </p:sp>
    </p:spTree>
    <p:extLst>
      <p:ext uri="{BB962C8B-B14F-4D97-AF65-F5344CB8AC3E}">
        <p14:creationId xmlns:p14="http://schemas.microsoft.com/office/powerpoint/2010/main" val="665364596"/>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otalTime>6200</TotalTime>
  <Words>2985</Words>
  <Application>Microsoft Office PowerPoint</Application>
  <PresentationFormat>Widescreen</PresentationFormat>
  <Paragraphs>109</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Franklin Gothic Book</vt:lpstr>
      <vt:lpstr>inherit</vt:lpstr>
      <vt:lpstr>Times New Roman</vt:lpstr>
      <vt:lpstr>Crop</vt:lpstr>
      <vt:lpstr>Week 5: Theme and strategies in travel writing</vt:lpstr>
      <vt:lpstr>Today’s Adventures…</vt:lpstr>
      <vt:lpstr>Influencing the reader with theme</vt:lpstr>
      <vt:lpstr>How are thesis statements and theme statements different?</vt:lpstr>
      <vt:lpstr>Theme is:</vt:lpstr>
      <vt:lpstr>5 Components for Creating Theme in Your Travel Writing</vt:lpstr>
      <vt:lpstr>Theme: “I’ll Do it My Way (With the Help of Twenty Dancing Thai Ladies), </vt:lpstr>
      <vt:lpstr>PowerPoint Presentation</vt:lpstr>
      <vt:lpstr>PowerPoint Presentation</vt:lpstr>
      <vt:lpstr>PowerPoint Presentation</vt:lpstr>
      <vt:lpstr>How to Develop a Theme Statement…after you have written your essay</vt:lpstr>
      <vt:lpstr>Theme statement: focus on how the journey took place</vt:lpstr>
      <vt:lpstr>Theme Statement: focus on why the journey took place</vt:lpstr>
      <vt:lpstr>Theme statement: focus on what/where/when the journey took place</vt:lpstr>
      <vt:lpstr>Be intentional about every decision</vt:lpstr>
      <vt:lpstr>Sentence Length: Nuts and Bolts</vt:lpstr>
      <vt:lpstr>Make your choices conscious! </vt:lpstr>
      <vt:lpstr>(One Hundred Years of Solitude by Gabriel García Márquez) Taste example  </vt:lpstr>
      <vt:lpstr>(“Stopping by Woods on a Snowy Evening” by Robert Frost) Sound example </vt:lpstr>
      <vt:lpstr>Goerge Orwell 1984 Sight Example</vt:lpstr>
      <vt:lpstr>(Perfume: The Story of a Murderer by Patrick Suskind) Smell Example </vt:lpstr>
      <vt:lpstr>Truth in travel writing</vt:lpstr>
      <vt:lpstr>PowerPoint Presentation</vt:lpstr>
      <vt:lpstr>Rachel Solnit on hiding and revealing in travel writing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5: Developing Theme in travel writing</dc:title>
  <dc:creator>Lesley Klenk</dc:creator>
  <cp:lastModifiedBy>Lesley Klenk</cp:lastModifiedBy>
  <cp:revision>6</cp:revision>
  <dcterms:created xsi:type="dcterms:W3CDTF">2020-05-06T20:30:41Z</dcterms:created>
  <dcterms:modified xsi:type="dcterms:W3CDTF">2022-02-26T01:01:53Z</dcterms:modified>
</cp:coreProperties>
</file>