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76" r:id="rId2"/>
    <p:sldId id="296" r:id="rId3"/>
    <p:sldId id="269" r:id="rId4"/>
    <p:sldId id="270" r:id="rId5"/>
    <p:sldId id="271" r:id="rId6"/>
    <p:sldId id="272" r:id="rId7"/>
    <p:sldId id="275" r:id="rId8"/>
    <p:sldId id="281" r:id="rId9"/>
    <p:sldId id="282" r:id="rId10"/>
    <p:sldId id="289" r:id="rId11"/>
    <p:sldId id="294" r:id="rId12"/>
    <p:sldId id="283" r:id="rId13"/>
    <p:sldId id="284" r:id="rId14"/>
    <p:sldId id="301" r:id="rId15"/>
    <p:sldId id="297" r:id="rId16"/>
    <p:sldId id="298" r:id="rId17"/>
    <p:sldId id="299" r:id="rId18"/>
    <p:sldId id="300" r:id="rId19"/>
    <p:sldId id="288" r:id="rId20"/>
    <p:sldId id="293" r:id="rId21"/>
    <p:sldId id="290" r:id="rId22"/>
    <p:sldId id="291" r:id="rId23"/>
    <p:sldId id="292" r:id="rId24"/>
    <p:sldId id="295" r:id="rId25"/>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5" d="100"/>
          <a:sy n="65" d="100"/>
        </p:scale>
        <p:origin x="72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2/25/2022</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2/25/2022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2/25/2022</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2/25/2022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2/25/2022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2/25/2022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2/25/2022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2/25/2022</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2/25/2022</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2/25/2022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2/25/2022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2/25/2022</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1EC2D-BC12-4E68-AECF-417F0D209EB9}"/>
              </a:ext>
            </a:extLst>
          </p:cNvPr>
          <p:cNvSpPr>
            <a:spLocks noGrp="1"/>
          </p:cNvSpPr>
          <p:nvPr>
            <p:ph type="ctrTitle"/>
          </p:nvPr>
        </p:nvSpPr>
        <p:spPr>
          <a:xfrm>
            <a:off x="1915128" y="1514475"/>
            <a:ext cx="8361229" cy="3556616"/>
          </a:xfrm>
        </p:spPr>
        <p:txBody>
          <a:bodyPr/>
          <a:lstStyle/>
          <a:p>
            <a:br>
              <a:rPr lang="en-US" sz="4400" dirty="0"/>
            </a:br>
            <a:br>
              <a:rPr lang="en-US" sz="4400" dirty="0"/>
            </a:br>
            <a:r>
              <a:rPr lang="en-US" sz="4400" dirty="0"/>
              <a:t>Week 6: </a:t>
            </a:r>
            <a:br>
              <a:rPr lang="en-US" sz="4400" dirty="0"/>
            </a:br>
            <a:r>
              <a:rPr lang="en-US" sz="4400" dirty="0"/>
              <a:t>travel writing</a:t>
            </a:r>
            <a:br>
              <a:rPr lang="en-US" sz="4400" dirty="0"/>
            </a:br>
            <a:r>
              <a:rPr lang="en-US" sz="4400" dirty="0"/>
              <a:t>transitions, Author biographies, and Back cover reviews</a:t>
            </a:r>
            <a:br>
              <a:rPr lang="en-US" sz="4400" dirty="0"/>
            </a:br>
            <a:endParaRPr lang="en-US" sz="4400" dirty="0"/>
          </a:p>
        </p:txBody>
      </p:sp>
      <p:sp>
        <p:nvSpPr>
          <p:cNvPr id="3" name="Subtitle 2">
            <a:extLst>
              <a:ext uri="{FF2B5EF4-FFF2-40B4-BE49-F238E27FC236}">
                <a16:creationId xmlns:a16="http://schemas.microsoft.com/office/drawing/2014/main" id="{77D59CB5-0A7F-4FA2-AA36-3A7F2DA3CBA4}"/>
              </a:ext>
            </a:extLst>
          </p:cNvPr>
          <p:cNvSpPr>
            <a:spLocks noGrp="1"/>
          </p:cNvSpPr>
          <p:nvPr>
            <p:ph type="subTitle" idx="1"/>
          </p:nvPr>
        </p:nvSpPr>
        <p:spPr>
          <a:xfrm>
            <a:off x="2756106" y="4444181"/>
            <a:ext cx="6831673" cy="899344"/>
          </a:xfrm>
        </p:spPr>
        <p:txBody>
          <a:bodyPr>
            <a:normAutofit fontScale="77500" lnSpcReduction="20000"/>
          </a:bodyPr>
          <a:lstStyle/>
          <a:p>
            <a:r>
              <a:rPr lang="en-US" dirty="0"/>
              <a:t>Lesley Klenk, Ph.D.</a:t>
            </a:r>
          </a:p>
          <a:p>
            <a:r>
              <a:rPr lang="en-US" dirty="0"/>
              <a:t>South Sound Senior Services</a:t>
            </a:r>
          </a:p>
          <a:p>
            <a:r>
              <a:rPr lang="en-US" dirty="0"/>
              <a:t>Spring 2020</a:t>
            </a:r>
          </a:p>
        </p:txBody>
      </p:sp>
    </p:spTree>
    <p:extLst>
      <p:ext uri="{BB962C8B-B14F-4D97-AF65-F5344CB8AC3E}">
        <p14:creationId xmlns:p14="http://schemas.microsoft.com/office/powerpoint/2010/main" val="26858668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C7636-A30C-46AE-958B-AF5E652B378A}"/>
              </a:ext>
            </a:extLst>
          </p:cNvPr>
          <p:cNvSpPr>
            <a:spLocks noGrp="1"/>
          </p:cNvSpPr>
          <p:nvPr>
            <p:ph type="title"/>
          </p:nvPr>
        </p:nvSpPr>
        <p:spPr/>
        <p:txBody>
          <a:bodyPr>
            <a:normAutofit fontScale="90000"/>
          </a:bodyPr>
          <a:lstStyle/>
          <a:p>
            <a:r>
              <a:rPr lang="en-US" dirty="0"/>
              <a:t>Topics for today’s class: transitions, author biographies, and back cover reviews</a:t>
            </a:r>
          </a:p>
        </p:txBody>
      </p:sp>
      <p:sp>
        <p:nvSpPr>
          <p:cNvPr id="3" name="Content Placeholder 2">
            <a:extLst>
              <a:ext uri="{FF2B5EF4-FFF2-40B4-BE49-F238E27FC236}">
                <a16:creationId xmlns:a16="http://schemas.microsoft.com/office/drawing/2014/main" id="{970BF9E9-738F-4A1E-8C48-46CBF6C30E3C}"/>
              </a:ext>
            </a:extLst>
          </p:cNvPr>
          <p:cNvSpPr>
            <a:spLocks noGrp="1"/>
          </p:cNvSpPr>
          <p:nvPr>
            <p:ph idx="1"/>
          </p:nvPr>
        </p:nvSpPr>
        <p:spPr/>
        <p:txBody>
          <a:bodyPr>
            <a:normAutofit lnSpcReduction="10000"/>
          </a:bodyPr>
          <a:lstStyle/>
          <a:p>
            <a:r>
              <a:rPr lang="en-US" dirty="0"/>
              <a:t>Transitions are like skiing down a mountain—shish, shish—the cuts your skis makes with the movement of your knees and poles should be silent but look effortless. </a:t>
            </a:r>
          </a:p>
          <a:p>
            <a:r>
              <a:rPr lang="en-US" dirty="0"/>
              <a:t>The best transitions are the ones a reader does not notice.</a:t>
            </a:r>
          </a:p>
          <a:p>
            <a:r>
              <a:rPr lang="en-US" dirty="0"/>
              <a:t>Every writer should have an author biography in her back pocket. On the occasion you are asked to read for a group, the person who introduces you will read your biography to the audience. </a:t>
            </a:r>
          </a:p>
          <a:p>
            <a:r>
              <a:rPr lang="en-US" dirty="0"/>
              <a:t>When your writing is published, an author biography precedes your work and creates a window from which the reader will peer through.</a:t>
            </a:r>
          </a:p>
          <a:p>
            <a:r>
              <a:rPr lang="en-US" dirty="0"/>
              <a:t>Back cover reviews show that the writer has a network of colleagues who know and appreciate her work; they entice new groups of readers to take chances on an unknown genre; they are perhaps one of the few times an author feels like a star.</a:t>
            </a:r>
          </a:p>
        </p:txBody>
      </p:sp>
    </p:spTree>
    <p:extLst>
      <p:ext uri="{BB962C8B-B14F-4D97-AF65-F5344CB8AC3E}">
        <p14:creationId xmlns:p14="http://schemas.microsoft.com/office/powerpoint/2010/main" val="17774221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5F30D-BD03-4442-A884-276079E65444}"/>
              </a:ext>
            </a:extLst>
          </p:cNvPr>
          <p:cNvSpPr>
            <a:spLocks noGrp="1"/>
          </p:cNvSpPr>
          <p:nvPr>
            <p:ph type="title"/>
          </p:nvPr>
        </p:nvSpPr>
        <p:spPr/>
        <p:txBody>
          <a:bodyPr/>
          <a:lstStyle/>
          <a:p>
            <a:r>
              <a:rPr lang="en-US" dirty="0"/>
              <a:t>Transitions…definition</a:t>
            </a:r>
          </a:p>
        </p:txBody>
      </p:sp>
      <p:sp>
        <p:nvSpPr>
          <p:cNvPr id="3" name="Content Placeholder 2">
            <a:extLst>
              <a:ext uri="{FF2B5EF4-FFF2-40B4-BE49-F238E27FC236}">
                <a16:creationId xmlns:a16="http://schemas.microsoft.com/office/drawing/2014/main" id="{F2A4CE25-056A-4AFA-B50D-A7F36FBCF717}"/>
              </a:ext>
            </a:extLst>
          </p:cNvPr>
          <p:cNvSpPr>
            <a:spLocks noGrp="1"/>
          </p:cNvSpPr>
          <p:nvPr>
            <p:ph idx="1"/>
          </p:nvPr>
        </p:nvSpPr>
        <p:spPr/>
        <p:txBody>
          <a:bodyPr>
            <a:normAutofit lnSpcReduction="10000"/>
          </a:bodyPr>
          <a:lstStyle/>
          <a:p>
            <a:r>
              <a:rPr lang="en-US" sz="3600" b="1" dirty="0"/>
              <a:t>Transitions</a:t>
            </a:r>
            <a:r>
              <a:rPr lang="en-US" sz="3600" dirty="0"/>
              <a:t> are words or phrases that carry the reader from </a:t>
            </a:r>
            <a:r>
              <a:rPr lang="en-US" sz="3600" b="1" dirty="0"/>
              <a:t>one</a:t>
            </a:r>
            <a:r>
              <a:rPr lang="en-US" sz="3600" dirty="0"/>
              <a:t> idea </a:t>
            </a:r>
            <a:r>
              <a:rPr lang="en-US" sz="3600" b="1" dirty="0"/>
              <a:t>to</a:t>
            </a:r>
            <a:r>
              <a:rPr lang="en-US" sz="3600" dirty="0"/>
              <a:t> the next. They help a reader see the connection or relationship between ideas and, just as important, </a:t>
            </a:r>
            <a:r>
              <a:rPr lang="en-US" sz="3600" b="1" dirty="0"/>
              <a:t>transitions</a:t>
            </a:r>
            <a:r>
              <a:rPr lang="en-US" sz="3600" dirty="0"/>
              <a:t> also prevent sudden, jarring mental leaps between sentences and paragraphs</a:t>
            </a:r>
          </a:p>
          <a:p>
            <a:endParaRPr lang="en-US" dirty="0"/>
          </a:p>
        </p:txBody>
      </p:sp>
    </p:spTree>
    <p:extLst>
      <p:ext uri="{BB962C8B-B14F-4D97-AF65-F5344CB8AC3E}">
        <p14:creationId xmlns:p14="http://schemas.microsoft.com/office/powerpoint/2010/main" val="38674690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20172-2B34-4AD5-8D97-6D395BC8447F}"/>
              </a:ext>
            </a:extLst>
          </p:cNvPr>
          <p:cNvSpPr>
            <a:spLocks noGrp="1"/>
          </p:cNvSpPr>
          <p:nvPr>
            <p:ph type="title"/>
          </p:nvPr>
        </p:nvSpPr>
        <p:spPr/>
        <p:txBody>
          <a:bodyPr/>
          <a:lstStyle/>
          <a:p>
            <a:r>
              <a:rPr lang="en-US" dirty="0"/>
              <a:t>Transitions in the essay</a:t>
            </a:r>
          </a:p>
        </p:txBody>
      </p:sp>
      <p:sp>
        <p:nvSpPr>
          <p:cNvPr id="3" name="Content Placeholder 2">
            <a:extLst>
              <a:ext uri="{FF2B5EF4-FFF2-40B4-BE49-F238E27FC236}">
                <a16:creationId xmlns:a16="http://schemas.microsoft.com/office/drawing/2014/main" id="{A63C42F4-D26F-4D35-8F7A-8DFFFC4CD653}"/>
              </a:ext>
            </a:extLst>
          </p:cNvPr>
          <p:cNvSpPr>
            <a:spLocks noGrp="1"/>
          </p:cNvSpPr>
          <p:nvPr>
            <p:ph idx="1"/>
          </p:nvPr>
        </p:nvSpPr>
        <p:spPr/>
        <p:txBody>
          <a:bodyPr>
            <a:normAutofit fontScale="92500" lnSpcReduction="20000"/>
          </a:bodyPr>
          <a:lstStyle/>
          <a:p>
            <a:pPr lvl="0"/>
            <a:r>
              <a:rPr lang="en-US" b="1" dirty="0"/>
              <a:t>Transitions between sections: </a:t>
            </a:r>
            <a:r>
              <a:rPr lang="en-US" dirty="0"/>
              <a:t>Particularly in longer works, it may be necessary to include transitional paragraphs that summarize for the reader the information just covered and specify the relevance of this information to the discussion in the following section.</a:t>
            </a:r>
          </a:p>
          <a:p>
            <a:pPr lvl="0"/>
            <a:r>
              <a:rPr lang="en-US" b="1" dirty="0"/>
              <a:t>Transitions between paragraphs:</a:t>
            </a:r>
            <a:r>
              <a:rPr lang="en-US" dirty="0"/>
              <a:t> If you have done a good job of arranging paragraphs so that the content of one leads logically to the next, the transition will highlight a relationship that already exists by summarizing the previous paragraph and suggesting something of the content of the paragraph that follows. A transition between paragraphs can be a word or two (however, for example, similarly), a phrase, or a sentence. Transitions can be at the end of the first paragraph, at the beginning of the second paragraph, or in both places.</a:t>
            </a:r>
          </a:p>
          <a:p>
            <a:pPr lvl="0"/>
            <a:r>
              <a:rPr lang="en-US" b="1" dirty="0"/>
              <a:t>Transitions within paragraphs:</a:t>
            </a:r>
            <a:r>
              <a:rPr lang="en-US" dirty="0"/>
              <a:t> As with transitions between sections and paragraphs, transitions within paragraphs act as cues by helping readers to anticipate what is coming before they read it. Within paragraphs, transitions tend to be single words or short phrases.</a:t>
            </a:r>
          </a:p>
          <a:p>
            <a:endParaRPr lang="en-US" dirty="0"/>
          </a:p>
        </p:txBody>
      </p:sp>
    </p:spTree>
    <p:extLst>
      <p:ext uri="{BB962C8B-B14F-4D97-AF65-F5344CB8AC3E}">
        <p14:creationId xmlns:p14="http://schemas.microsoft.com/office/powerpoint/2010/main" val="3735614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8C046B2-A160-4D4E-AF4D-90235C66B9AB}"/>
              </a:ext>
            </a:extLst>
          </p:cNvPr>
          <p:cNvGraphicFramePr>
            <a:graphicFrameLocks noGrp="1"/>
          </p:cNvGraphicFramePr>
          <p:nvPr>
            <p:ph idx="1"/>
          </p:nvPr>
        </p:nvGraphicFramePr>
        <p:xfrm>
          <a:off x="600115" y="480515"/>
          <a:ext cx="10991770" cy="5892305"/>
        </p:xfrm>
        <a:graphic>
          <a:graphicData uri="http://schemas.openxmlformats.org/drawingml/2006/table">
            <a:tbl>
              <a:tblPr firstRow="1" firstCol="1" bandRow="1">
                <a:noFill/>
                <a:tableStyleId>{5C22544A-7EE6-4342-B048-85BDC9FD1C3A}</a:tableStyleId>
              </a:tblPr>
              <a:tblGrid>
                <a:gridCol w="4302342">
                  <a:extLst>
                    <a:ext uri="{9D8B030D-6E8A-4147-A177-3AD203B41FA5}">
                      <a16:colId xmlns:a16="http://schemas.microsoft.com/office/drawing/2014/main" val="3525647023"/>
                    </a:ext>
                  </a:extLst>
                </a:gridCol>
                <a:gridCol w="6689428">
                  <a:extLst>
                    <a:ext uri="{9D8B030D-6E8A-4147-A177-3AD203B41FA5}">
                      <a16:colId xmlns:a16="http://schemas.microsoft.com/office/drawing/2014/main" val="1595299944"/>
                    </a:ext>
                  </a:extLst>
                </a:gridCol>
              </a:tblGrid>
              <a:tr h="457891">
                <a:tc>
                  <a:txBody>
                    <a:bodyPr/>
                    <a:lstStyle/>
                    <a:p>
                      <a:pPr marL="0" marR="0">
                        <a:lnSpc>
                          <a:spcPct val="107000"/>
                        </a:lnSpc>
                        <a:spcBef>
                          <a:spcPts val="0"/>
                        </a:spcBef>
                        <a:spcAft>
                          <a:spcPts val="0"/>
                        </a:spcAft>
                      </a:pPr>
                      <a:r>
                        <a:rPr lang="en-US" sz="1300" b="1">
                          <a:solidFill>
                            <a:srgbClr val="FFFFFF"/>
                          </a:solidFill>
                          <a:effectLst/>
                        </a:rPr>
                        <a:t>LOGICAL RELATIONSHIP</a:t>
                      </a:r>
                      <a:endParaRPr lang="en-US" sz="13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87383" marR="112430" marT="112430" marB="112430">
                    <a:lnL w="38100" cap="flat" cmpd="sng" algn="ctr">
                      <a:noFill/>
                      <a:prstDash val="solid"/>
                    </a:lnL>
                    <a:lnR w="38100" cap="flat" cmpd="sng" algn="ctr">
                      <a:solidFill>
                        <a:srgbClr val="FFFFFF"/>
                      </a:solidFill>
                      <a:prstDash val="solid"/>
                    </a:lnR>
                    <a:lnT w="38100" cap="flat" cmpd="sng" algn="ctr">
                      <a:noFill/>
                      <a:prstDash val="solid"/>
                    </a:lnT>
                    <a:lnB w="38100" cap="flat" cmpd="sng" algn="ctr">
                      <a:solidFill>
                        <a:srgbClr val="FFFFFF"/>
                      </a:solidFill>
                      <a:prstDash val="solid"/>
                    </a:lnB>
                    <a:solidFill>
                      <a:srgbClr val="636B68">
                        <a:alpha val="69804"/>
                      </a:srgbClr>
                    </a:solidFill>
                  </a:tcPr>
                </a:tc>
                <a:tc>
                  <a:txBody>
                    <a:bodyPr/>
                    <a:lstStyle/>
                    <a:p>
                      <a:pPr marL="0" marR="0">
                        <a:lnSpc>
                          <a:spcPct val="107000"/>
                        </a:lnSpc>
                        <a:spcBef>
                          <a:spcPts val="0"/>
                        </a:spcBef>
                        <a:spcAft>
                          <a:spcPts val="0"/>
                        </a:spcAft>
                      </a:pPr>
                      <a:r>
                        <a:rPr lang="en-US" sz="1300" b="1">
                          <a:solidFill>
                            <a:srgbClr val="FFFFFF"/>
                          </a:solidFill>
                          <a:effectLst/>
                        </a:rPr>
                        <a:t>TRANSITIONAL EXPRESSION</a:t>
                      </a:r>
                      <a:endParaRPr lang="en-US" sz="13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87383" marR="112430" marT="112430" marB="112430">
                    <a:lnL w="38100" cap="flat" cmpd="sng" algn="ctr">
                      <a:solidFill>
                        <a:srgbClr val="FFFFFF"/>
                      </a:solidFill>
                      <a:prstDash val="solid"/>
                    </a:lnL>
                    <a:lnR w="38100" cap="flat" cmpd="sng" algn="ctr">
                      <a:noFill/>
                      <a:prstDash val="solid"/>
                    </a:lnR>
                    <a:lnT w="38100" cap="flat" cmpd="sng" algn="ctr">
                      <a:noFill/>
                      <a:prstDash val="solid"/>
                    </a:lnT>
                    <a:lnB w="38100" cap="flat" cmpd="sng" algn="ctr">
                      <a:solidFill>
                        <a:srgbClr val="FFFFFF"/>
                      </a:solidFill>
                      <a:prstDash val="solid"/>
                    </a:lnB>
                    <a:solidFill>
                      <a:srgbClr val="636B68">
                        <a:alpha val="69804"/>
                      </a:srgbClr>
                    </a:solidFill>
                  </a:tcPr>
                </a:tc>
                <a:extLst>
                  <a:ext uri="{0D108BD9-81ED-4DB2-BD59-A6C34878D82A}">
                    <a16:rowId xmlns:a16="http://schemas.microsoft.com/office/drawing/2014/main" val="3169628837"/>
                  </a:ext>
                </a:extLst>
              </a:tr>
              <a:tr h="457891">
                <a:tc>
                  <a:txBody>
                    <a:bodyPr/>
                    <a:lstStyle/>
                    <a:p>
                      <a:pPr marL="0" marR="0">
                        <a:lnSpc>
                          <a:spcPct val="107000"/>
                        </a:lnSpc>
                        <a:spcBef>
                          <a:spcPts val="0"/>
                        </a:spcBef>
                        <a:spcAft>
                          <a:spcPts val="0"/>
                        </a:spcAft>
                      </a:pPr>
                      <a:r>
                        <a:rPr lang="en-US" sz="1300" b="1">
                          <a:solidFill>
                            <a:srgbClr val="FFFFFF"/>
                          </a:solidFill>
                          <a:effectLst/>
                        </a:rPr>
                        <a:t>Similarity</a:t>
                      </a:r>
                      <a:endParaRPr lang="en-US" sz="13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87383" marR="112430" marT="112430" marB="112430">
                    <a:lnL w="38100" cap="flat" cmpd="sng" algn="ctr">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636B68">
                        <a:alpha val="69804"/>
                      </a:srgbClr>
                    </a:solidFill>
                  </a:tcPr>
                </a:tc>
                <a:tc>
                  <a:txBody>
                    <a:bodyPr/>
                    <a:lstStyle/>
                    <a:p>
                      <a:pPr marL="0" marR="0">
                        <a:lnSpc>
                          <a:spcPct val="107000"/>
                        </a:lnSpc>
                        <a:spcBef>
                          <a:spcPts val="0"/>
                        </a:spcBef>
                        <a:spcAft>
                          <a:spcPts val="0"/>
                        </a:spcAft>
                      </a:pPr>
                      <a:r>
                        <a:rPr lang="en-US" sz="1300">
                          <a:solidFill>
                            <a:schemeClr val="tx1">
                              <a:lumMod val="85000"/>
                              <a:lumOff val="15000"/>
                            </a:schemeClr>
                          </a:solidFill>
                          <a:effectLst/>
                        </a:rPr>
                        <a:t>also, in the same way, just as … so too, likewise, similarly</a:t>
                      </a:r>
                      <a:endParaRPr lang="en-US" sz="130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87383" marR="112430" marT="112430" marB="112430">
                    <a:lnL w="38100" cap="flat" cmpd="sng" algn="ctr">
                      <a:solidFill>
                        <a:srgbClr val="FFFFFF"/>
                      </a:solidFill>
                      <a:prstDash val="solid"/>
                    </a:lnL>
                    <a:lnR w="38100" cap="flat" cmpd="sng" algn="ctr">
                      <a:no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extLst>
                  <a:ext uri="{0D108BD9-81ED-4DB2-BD59-A6C34878D82A}">
                    <a16:rowId xmlns:a16="http://schemas.microsoft.com/office/drawing/2014/main" val="1910014628"/>
                  </a:ext>
                </a:extLst>
              </a:tr>
              <a:tr h="671767">
                <a:tc>
                  <a:txBody>
                    <a:bodyPr/>
                    <a:lstStyle/>
                    <a:p>
                      <a:pPr marL="0" marR="0">
                        <a:lnSpc>
                          <a:spcPct val="107000"/>
                        </a:lnSpc>
                        <a:spcBef>
                          <a:spcPts val="0"/>
                        </a:spcBef>
                        <a:spcAft>
                          <a:spcPts val="0"/>
                        </a:spcAft>
                      </a:pPr>
                      <a:r>
                        <a:rPr lang="en-US" sz="1300" b="1">
                          <a:solidFill>
                            <a:srgbClr val="FFFFFF"/>
                          </a:solidFill>
                          <a:effectLst/>
                        </a:rPr>
                        <a:t>Exception/Contrast</a:t>
                      </a:r>
                      <a:endParaRPr lang="en-US" sz="13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87383" marR="112430" marT="112430" marB="112430">
                    <a:lnL w="38100" cap="flat" cmpd="sng" algn="ctr">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636B68">
                        <a:alpha val="69804"/>
                      </a:srgbClr>
                    </a:solidFill>
                  </a:tcPr>
                </a:tc>
                <a:tc>
                  <a:txBody>
                    <a:bodyPr/>
                    <a:lstStyle/>
                    <a:p>
                      <a:pPr marL="0" marR="0">
                        <a:lnSpc>
                          <a:spcPct val="107000"/>
                        </a:lnSpc>
                        <a:spcBef>
                          <a:spcPts val="0"/>
                        </a:spcBef>
                        <a:spcAft>
                          <a:spcPts val="0"/>
                        </a:spcAft>
                      </a:pPr>
                      <a:r>
                        <a:rPr lang="en-US" sz="1300">
                          <a:solidFill>
                            <a:schemeClr val="tx1">
                              <a:lumMod val="85000"/>
                              <a:lumOff val="15000"/>
                            </a:schemeClr>
                          </a:solidFill>
                          <a:effectLst/>
                        </a:rPr>
                        <a:t>but, however, in spite of, on the one hand … on the other hand, nevertheless, nonetheless, notwithstanding, in contrast, on the contrary, still, yet</a:t>
                      </a:r>
                      <a:endParaRPr lang="en-US" sz="130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87383" marR="112430" marT="112430" marB="112430">
                    <a:lnL w="38100" cap="flat" cmpd="sng" algn="ctr">
                      <a:solidFill>
                        <a:srgbClr val="FFFFFF"/>
                      </a:solidFill>
                      <a:prstDash val="solid"/>
                    </a:lnL>
                    <a:lnR w="12700" cmpd="sng">
                      <a:no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extLst>
                  <a:ext uri="{0D108BD9-81ED-4DB2-BD59-A6C34878D82A}">
                    <a16:rowId xmlns:a16="http://schemas.microsoft.com/office/drawing/2014/main" val="2124118173"/>
                  </a:ext>
                </a:extLst>
              </a:tr>
              <a:tr h="457891">
                <a:tc>
                  <a:txBody>
                    <a:bodyPr/>
                    <a:lstStyle/>
                    <a:p>
                      <a:pPr marL="0" marR="0">
                        <a:lnSpc>
                          <a:spcPct val="107000"/>
                        </a:lnSpc>
                        <a:spcBef>
                          <a:spcPts val="0"/>
                        </a:spcBef>
                        <a:spcAft>
                          <a:spcPts val="0"/>
                        </a:spcAft>
                      </a:pPr>
                      <a:r>
                        <a:rPr lang="en-US" sz="1300" b="1">
                          <a:solidFill>
                            <a:srgbClr val="FFFFFF"/>
                          </a:solidFill>
                          <a:effectLst/>
                        </a:rPr>
                        <a:t>Sequence/Order</a:t>
                      </a:r>
                      <a:endParaRPr lang="en-US" sz="13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87383" marR="112430" marT="112430" marB="112430">
                    <a:lnL w="38100" cap="flat" cmpd="sng" algn="ctr">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636B68">
                        <a:alpha val="69804"/>
                      </a:srgbClr>
                    </a:solidFill>
                  </a:tcPr>
                </a:tc>
                <a:tc>
                  <a:txBody>
                    <a:bodyPr/>
                    <a:lstStyle/>
                    <a:p>
                      <a:pPr marL="0" marR="0">
                        <a:lnSpc>
                          <a:spcPct val="107000"/>
                        </a:lnSpc>
                        <a:spcBef>
                          <a:spcPts val="0"/>
                        </a:spcBef>
                        <a:spcAft>
                          <a:spcPts val="0"/>
                        </a:spcAft>
                      </a:pPr>
                      <a:r>
                        <a:rPr lang="en-US" sz="1300">
                          <a:solidFill>
                            <a:schemeClr val="tx1">
                              <a:lumMod val="85000"/>
                              <a:lumOff val="15000"/>
                            </a:schemeClr>
                          </a:solidFill>
                          <a:effectLst/>
                        </a:rPr>
                        <a:t>first, second, third, … next, then, finally</a:t>
                      </a:r>
                      <a:endParaRPr lang="en-US" sz="130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87383" marR="112430" marT="112430" marB="112430">
                    <a:lnL w="38100" cap="flat" cmpd="sng" algn="ctr">
                      <a:solidFill>
                        <a:srgbClr val="FFFFFF"/>
                      </a:solidFill>
                      <a:prstDash val="solid"/>
                    </a:lnL>
                    <a:lnR w="38100" cap="flat" cmpd="sng" algn="ctr">
                      <a:no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extLst>
                  <a:ext uri="{0D108BD9-81ED-4DB2-BD59-A6C34878D82A}">
                    <a16:rowId xmlns:a16="http://schemas.microsoft.com/office/drawing/2014/main" val="2986723552"/>
                  </a:ext>
                </a:extLst>
              </a:tr>
              <a:tr h="671767">
                <a:tc>
                  <a:txBody>
                    <a:bodyPr/>
                    <a:lstStyle/>
                    <a:p>
                      <a:pPr marL="0" marR="0">
                        <a:lnSpc>
                          <a:spcPct val="107000"/>
                        </a:lnSpc>
                        <a:spcBef>
                          <a:spcPts val="0"/>
                        </a:spcBef>
                        <a:spcAft>
                          <a:spcPts val="0"/>
                        </a:spcAft>
                      </a:pPr>
                      <a:r>
                        <a:rPr lang="en-US" sz="1300" b="1">
                          <a:solidFill>
                            <a:srgbClr val="FFFFFF"/>
                          </a:solidFill>
                          <a:effectLst/>
                        </a:rPr>
                        <a:t>Time</a:t>
                      </a:r>
                      <a:endParaRPr lang="en-US" sz="13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87383" marR="112430" marT="112430" marB="112430">
                    <a:lnL w="38100" cap="flat" cmpd="sng" algn="ctr">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636B68">
                        <a:alpha val="69804"/>
                      </a:srgbClr>
                    </a:solidFill>
                  </a:tcPr>
                </a:tc>
                <a:tc>
                  <a:txBody>
                    <a:bodyPr/>
                    <a:lstStyle/>
                    <a:p>
                      <a:pPr marL="0" marR="0">
                        <a:lnSpc>
                          <a:spcPct val="107000"/>
                        </a:lnSpc>
                        <a:spcBef>
                          <a:spcPts val="0"/>
                        </a:spcBef>
                        <a:spcAft>
                          <a:spcPts val="0"/>
                        </a:spcAft>
                      </a:pPr>
                      <a:r>
                        <a:rPr lang="en-US" sz="1300">
                          <a:solidFill>
                            <a:schemeClr val="tx1">
                              <a:lumMod val="85000"/>
                              <a:lumOff val="15000"/>
                            </a:schemeClr>
                          </a:solidFill>
                          <a:effectLst/>
                        </a:rPr>
                        <a:t>after, afterward, at last, before, currently, during, earlier, immediately, later, meanwhile, now, recently, simultaneously, subsequently, then</a:t>
                      </a:r>
                      <a:endParaRPr lang="en-US" sz="130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87383" marR="112430" marT="112430" marB="112430">
                    <a:lnL w="38100" cap="flat" cmpd="sng" algn="ctr">
                      <a:solidFill>
                        <a:srgbClr val="FFFFFF"/>
                      </a:solidFill>
                      <a:prstDash val="solid"/>
                    </a:lnL>
                    <a:lnR w="12700" cmpd="sng">
                      <a:no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extLst>
                  <a:ext uri="{0D108BD9-81ED-4DB2-BD59-A6C34878D82A}">
                    <a16:rowId xmlns:a16="http://schemas.microsoft.com/office/drawing/2014/main" val="2224522017"/>
                  </a:ext>
                </a:extLst>
              </a:tr>
              <a:tr h="457891">
                <a:tc>
                  <a:txBody>
                    <a:bodyPr/>
                    <a:lstStyle/>
                    <a:p>
                      <a:pPr marL="0" marR="0">
                        <a:lnSpc>
                          <a:spcPct val="107000"/>
                        </a:lnSpc>
                        <a:spcBef>
                          <a:spcPts val="0"/>
                        </a:spcBef>
                        <a:spcAft>
                          <a:spcPts val="0"/>
                        </a:spcAft>
                      </a:pPr>
                      <a:r>
                        <a:rPr lang="en-US" sz="1300" b="1">
                          <a:solidFill>
                            <a:srgbClr val="FFFFFF"/>
                          </a:solidFill>
                          <a:effectLst/>
                        </a:rPr>
                        <a:t>Example</a:t>
                      </a:r>
                      <a:endParaRPr lang="en-US" sz="13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87383" marR="112430" marT="112430" marB="112430">
                    <a:lnL w="38100" cap="flat" cmpd="sng" algn="ctr">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636B68">
                        <a:alpha val="69804"/>
                      </a:srgbClr>
                    </a:solidFill>
                  </a:tcPr>
                </a:tc>
                <a:tc>
                  <a:txBody>
                    <a:bodyPr/>
                    <a:lstStyle/>
                    <a:p>
                      <a:pPr marL="0" marR="0">
                        <a:lnSpc>
                          <a:spcPct val="107000"/>
                        </a:lnSpc>
                        <a:spcBef>
                          <a:spcPts val="0"/>
                        </a:spcBef>
                        <a:spcAft>
                          <a:spcPts val="0"/>
                        </a:spcAft>
                      </a:pPr>
                      <a:r>
                        <a:rPr lang="en-US" sz="1300">
                          <a:solidFill>
                            <a:schemeClr val="tx1">
                              <a:lumMod val="85000"/>
                              <a:lumOff val="15000"/>
                            </a:schemeClr>
                          </a:solidFill>
                          <a:effectLst/>
                        </a:rPr>
                        <a:t>for example, for instance, namely, specifically, to illustrate</a:t>
                      </a:r>
                      <a:endParaRPr lang="en-US" sz="130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87383" marR="112430" marT="112430" marB="112430">
                    <a:lnL w="38100" cap="flat" cmpd="sng" algn="ctr">
                      <a:solidFill>
                        <a:srgbClr val="FFFFFF"/>
                      </a:solidFill>
                      <a:prstDash val="solid"/>
                    </a:lnL>
                    <a:lnR w="38100" cap="flat" cmpd="sng" algn="ctr">
                      <a:no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extLst>
                  <a:ext uri="{0D108BD9-81ED-4DB2-BD59-A6C34878D82A}">
                    <a16:rowId xmlns:a16="http://schemas.microsoft.com/office/drawing/2014/main" val="911683093"/>
                  </a:ext>
                </a:extLst>
              </a:tr>
              <a:tr h="457891">
                <a:tc>
                  <a:txBody>
                    <a:bodyPr/>
                    <a:lstStyle/>
                    <a:p>
                      <a:pPr marL="0" marR="0">
                        <a:lnSpc>
                          <a:spcPct val="107000"/>
                        </a:lnSpc>
                        <a:spcBef>
                          <a:spcPts val="0"/>
                        </a:spcBef>
                        <a:spcAft>
                          <a:spcPts val="0"/>
                        </a:spcAft>
                      </a:pPr>
                      <a:r>
                        <a:rPr lang="en-US" sz="1300" b="1">
                          <a:solidFill>
                            <a:srgbClr val="FFFFFF"/>
                          </a:solidFill>
                          <a:effectLst/>
                        </a:rPr>
                        <a:t>Emphasis</a:t>
                      </a:r>
                      <a:endParaRPr lang="en-US" sz="13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87383" marR="112430" marT="112430" marB="112430">
                    <a:lnL w="38100" cap="flat" cmpd="sng" algn="ctr">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636B68">
                        <a:alpha val="69804"/>
                      </a:srgbClr>
                    </a:solidFill>
                  </a:tcPr>
                </a:tc>
                <a:tc>
                  <a:txBody>
                    <a:bodyPr/>
                    <a:lstStyle/>
                    <a:p>
                      <a:pPr marL="0" marR="0">
                        <a:lnSpc>
                          <a:spcPct val="107000"/>
                        </a:lnSpc>
                        <a:spcBef>
                          <a:spcPts val="0"/>
                        </a:spcBef>
                        <a:spcAft>
                          <a:spcPts val="0"/>
                        </a:spcAft>
                      </a:pPr>
                      <a:r>
                        <a:rPr lang="en-US" sz="1300">
                          <a:solidFill>
                            <a:schemeClr val="tx1">
                              <a:lumMod val="85000"/>
                              <a:lumOff val="15000"/>
                            </a:schemeClr>
                          </a:solidFill>
                          <a:effectLst/>
                        </a:rPr>
                        <a:t>even, indeed, in fact, of course, truly</a:t>
                      </a:r>
                      <a:endParaRPr lang="en-US" sz="130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87383" marR="112430" marT="112430" marB="112430">
                    <a:lnL w="38100" cap="flat" cmpd="sng" algn="ctr">
                      <a:solidFill>
                        <a:srgbClr val="FFFFFF"/>
                      </a:solidFill>
                      <a:prstDash val="solid"/>
                    </a:lnL>
                    <a:lnR w="12700" cmpd="sng">
                      <a:no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extLst>
                  <a:ext uri="{0D108BD9-81ED-4DB2-BD59-A6C34878D82A}">
                    <a16:rowId xmlns:a16="http://schemas.microsoft.com/office/drawing/2014/main" val="1038152058"/>
                  </a:ext>
                </a:extLst>
              </a:tr>
              <a:tr h="457891">
                <a:tc>
                  <a:txBody>
                    <a:bodyPr/>
                    <a:lstStyle/>
                    <a:p>
                      <a:pPr marL="0" marR="0">
                        <a:lnSpc>
                          <a:spcPct val="107000"/>
                        </a:lnSpc>
                        <a:spcBef>
                          <a:spcPts val="0"/>
                        </a:spcBef>
                        <a:spcAft>
                          <a:spcPts val="0"/>
                        </a:spcAft>
                      </a:pPr>
                      <a:r>
                        <a:rPr lang="en-US" sz="1300" b="1">
                          <a:solidFill>
                            <a:srgbClr val="FFFFFF"/>
                          </a:solidFill>
                          <a:effectLst/>
                        </a:rPr>
                        <a:t>Place/Position</a:t>
                      </a:r>
                      <a:endParaRPr lang="en-US" sz="13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87383" marR="112430" marT="112430" marB="112430">
                    <a:lnL w="38100" cap="flat" cmpd="sng" algn="ctr">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636B68">
                        <a:alpha val="69804"/>
                      </a:srgbClr>
                    </a:solidFill>
                  </a:tcPr>
                </a:tc>
                <a:tc>
                  <a:txBody>
                    <a:bodyPr/>
                    <a:lstStyle/>
                    <a:p>
                      <a:pPr marL="0" marR="0">
                        <a:lnSpc>
                          <a:spcPct val="107000"/>
                        </a:lnSpc>
                        <a:spcBef>
                          <a:spcPts val="0"/>
                        </a:spcBef>
                        <a:spcAft>
                          <a:spcPts val="0"/>
                        </a:spcAft>
                      </a:pPr>
                      <a:r>
                        <a:rPr lang="en-US" sz="1300">
                          <a:solidFill>
                            <a:schemeClr val="tx1">
                              <a:lumMod val="85000"/>
                              <a:lumOff val="15000"/>
                            </a:schemeClr>
                          </a:solidFill>
                          <a:effectLst/>
                        </a:rPr>
                        <a:t>above, adjacent, below, beyond, here, in front, in back, nearby, there</a:t>
                      </a:r>
                      <a:endParaRPr lang="en-US" sz="130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87383" marR="112430" marT="112430" marB="112430">
                    <a:lnL w="38100" cap="flat" cmpd="sng" algn="ctr">
                      <a:solidFill>
                        <a:srgbClr val="FFFFFF"/>
                      </a:solidFill>
                      <a:prstDash val="solid"/>
                    </a:lnL>
                    <a:lnR w="38100" cap="flat" cmpd="sng" algn="ctr">
                      <a:no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extLst>
                  <a:ext uri="{0D108BD9-81ED-4DB2-BD59-A6C34878D82A}">
                    <a16:rowId xmlns:a16="http://schemas.microsoft.com/office/drawing/2014/main" val="288366588"/>
                  </a:ext>
                </a:extLst>
              </a:tr>
              <a:tr h="457891">
                <a:tc>
                  <a:txBody>
                    <a:bodyPr/>
                    <a:lstStyle/>
                    <a:p>
                      <a:pPr marL="0" marR="0">
                        <a:lnSpc>
                          <a:spcPct val="107000"/>
                        </a:lnSpc>
                        <a:spcBef>
                          <a:spcPts val="0"/>
                        </a:spcBef>
                        <a:spcAft>
                          <a:spcPts val="0"/>
                        </a:spcAft>
                      </a:pPr>
                      <a:r>
                        <a:rPr lang="en-US" sz="1300" b="1">
                          <a:solidFill>
                            <a:srgbClr val="FFFFFF"/>
                          </a:solidFill>
                          <a:effectLst/>
                        </a:rPr>
                        <a:t>Cause and Effect</a:t>
                      </a:r>
                      <a:endParaRPr lang="en-US" sz="13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87383" marR="112430" marT="112430" marB="112430">
                    <a:lnL w="38100" cap="flat" cmpd="sng" algn="ctr">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636B68">
                        <a:alpha val="69804"/>
                      </a:srgbClr>
                    </a:solidFill>
                  </a:tcPr>
                </a:tc>
                <a:tc>
                  <a:txBody>
                    <a:bodyPr/>
                    <a:lstStyle/>
                    <a:p>
                      <a:pPr marL="0" marR="0">
                        <a:lnSpc>
                          <a:spcPct val="107000"/>
                        </a:lnSpc>
                        <a:spcBef>
                          <a:spcPts val="0"/>
                        </a:spcBef>
                        <a:spcAft>
                          <a:spcPts val="0"/>
                        </a:spcAft>
                      </a:pPr>
                      <a:r>
                        <a:rPr lang="en-US" sz="1300">
                          <a:solidFill>
                            <a:schemeClr val="tx1">
                              <a:lumMod val="85000"/>
                              <a:lumOff val="15000"/>
                            </a:schemeClr>
                          </a:solidFill>
                          <a:effectLst/>
                        </a:rPr>
                        <a:t>accordingly, consequently, hence, so, therefore, thus</a:t>
                      </a:r>
                      <a:endParaRPr lang="en-US" sz="130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87383" marR="112430" marT="112430" marB="112430">
                    <a:lnL w="38100" cap="flat" cmpd="sng" algn="ctr">
                      <a:solidFill>
                        <a:srgbClr val="FFFFFF"/>
                      </a:solidFill>
                      <a:prstDash val="solid"/>
                    </a:lnL>
                    <a:lnR w="12700" cmpd="sng">
                      <a:no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extLst>
                  <a:ext uri="{0D108BD9-81ED-4DB2-BD59-A6C34878D82A}">
                    <a16:rowId xmlns:a16="http://schemas.microsoft.com/office/drawing/2014/main" val="3169298537"/>
                  </a:ext>
                </a:extLst>
              </a:tr>
              <a:tr h="671767">
                <a:tc>
                  <a:txBody>
                    <a:bodyPr/>
                    <a:lstStyle/>
                    <a:p>
                      <a:pPr marL="0" marR="0">
                        <a:lnSpc>
                          <a:spcPct val="107000"/>
                        </a:lnSpc>
                        <a:spcBef>
                          <a:spcPts val="0"/>
                        </a:spcBef>
                        <a:spcAft>
                          <a:spcPts val="0"/>
                        </a:spcAft>
                      </a:pPr>
                      <a:r>
                        <a:rPr lang="en-US" sz="1300" b="1">
                          <a:solidFill>
                            <a:srgbClr val="FFFFFF"/>
                          </a:solidFill>
                          <a:effectLst/>
                        </a:rPr>
                        <a:t>Additional Support or Evidence</a:t>
                      </a:r>
                      <a:endParaRPr lang="en-US" sz="13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87383" marR="112430" marT="112430" marB="112430">
                    <a:lnL w="38100" cap="flat" cmpd="sng" algn="ctr">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636B68">
                        <a:alpha val="69804"/>
                      </a:srgbClr>
                    </a:solidFill>
                  </a:tcPr>
                </a:tc>
                <a:tc>
                  <a:txBody>
                    <a:bodyPr/>
                    <a:lstStyle/>
                    <a:p>
                      <a:pPr marL="0" marR="0">
                        <a:lnSpc>
                          <a:spcPct val="107000"/>
                        </a:lnSpc>
                        <a:spcBef>
                          <a:spcPts val="0"/>
                        </a:spcBef>
                        <a:spcAft>
                          <a:spcPts val="0"/>
                        </a:spcAft>
                      </a:pPr>
                      <a:r>
                        <a:rPr lang="en-US" sz="1300">
                          <a:solidFill>
                            <a:schemeClr val="tx1">
                              <a:lumMod val="85000"/>
                              <a:lumOff val="15000"/>
                            </a:schemeClr>
                          </a:solidFill>
                          <a:effectLst/>
                        </a:rPr>
                        <a:t>additionally, again, also, and, as well, besides, equally important, further, furthermore, in addition, moreover, then</a:t>
                      </a:r>
                      <a:endParaRPr lang="en-US" sz="130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87383" marR="112430" marT="112430" marB="112430">
                    <a:lnL w="38100" cap="flat" cmpd="sng" algn="ctr">
                      <a:solidFill>
                        <a:srgbClr val="FFFFFF"/>
                      </a:solidFill>
                      <a:prstDash val="solid"/>
                    </a:lnL>
                    <a:lnR w="38100" cap="flat" cmpd="sng" algn="ctr">
                      <a:no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extLst>
                  <a:ext uri="{0D108BD9-81ED-4DB2-BD59-A6C34878D82A}">
                    <a16:rowId xmlns:a16="http://schemas.microsoft.com/office/drawing/2014/main" val="3915217875"/>
                  </a:ext>
                </a:extLst>
              </a:tr>
              <a:tr h="671767">
                <a:tc>
                  <a:txBody>
                    <a:bodyPr/>
                    <a:lstStyle/>
                    <a:p>
                      <a:pPr marL="0" marR="0">
                        <a:lnSpc>
                          <a:spcPct val="107000"/>
                        </a:lnSpc>
                        <a:spcBef>
                          <a:spcPts val="0"/>
                        </a:spcBef>
                        <a:spcAft>
                          <a:spcPts val="0"/>
                        </a:spcAft>
                      </a:pPr>
                      <a:r>
                        <a:rPr lang="en-US" sz="1300" b="1">
                          <a:solidFill>
                            <a:srgbClr val="FFFFFF"/>
                          </a:solidFill>
                          <a:effectLst/>
                        </a:rPr>
                        <a:t>Conclusion/Summary</a:t>
                      </a:r>
                      <a:endParaRPr lang="en-US" sz="13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87383" marR="112430" marT="112430" marB="112430">
                    <a:lnL w="38100" cap="flat" cmpd="sng" algn="ctr">
                      <a:noFill/>
                      <a:prstDash val="solid"/>
                    </a:lnL>
                    <a:lnR w="38100" cap="flat" cmpd="sng" algn="ctr">
                      <a:solidFill>
                        <a:srgbClr val="FFFFFF"/>
                      </a:solidFill>
                      <a:prstDash val="solid"/>
                    </a:lnR>
                    <a:lnT w="38100" cap="flat" cmpd="sng" algn="ctr">
                      <a:solidFill>
                        <a:srgbClr val="FFFFFF"/>
                      </a:solidFill>
                      <a:prstDash val="solid"/>
                    </a:lnT>
                    <a:lnB w="38100" cap="flat" cmpd="sng" algn="ctr">
                      <a:noFill/>
                      <a:prstDash val="solid"/>
                    </a:lnB>
                    <a:solidFill>
                      <a:srgbClr val="636B68">
                        <a:alpha val="69804"/>
                      </a:srgbClr>
                    </a:solidFill>
                  </a:tcPr>
                </a:tc>
                <a:tc>
                  <a:txBody>
                    <a:bodyPr/>
                    <a:lstStyle/>
                    <a:p>
                      <a:pPr marL="0" marR="0">
                        <a:lnSpc>
                          <a:spcPct val="107000"/>
                        </a:lnSpc>
                        <a:spcBef>
                          <a:spcPts val="0"/>
                        </a:spcBef>
                        <a:spcAft>
                          <a:spcPts val="0"/>
                        </a:spcAft>
                      </a:pPr>
                      <a:r>
                        <a:rPr lang="en-US" sz="1300">
                          <a:solidFill>
                            <a:schemeClr val="tx1">
                              <a:lumMod val="85000"/>
                              <a:lumOff val="15000"/>
                            </a:schemeClr>
                          </a:solidFill>
                          <a:effectLst/>
                        </a:rPr>
                        <a:t>finally, in a word, in brief, briefly, in conclusion, in the end, in the final analysis, on the whole, thus, to conclude, to summarize, in sum, to sum up, in summary</a:t>
                      </a:r>
                      <a:endParaRPr lang="en-US" sz="130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87383" marR="112430" marT="112430" marB="112430">
                    <a:lnL w="38100" cap="flat" cmpd="sng" algn="ctr">
                      <a:solidFill>
                        <a:srgbClr val="FFFFFF"/>
                      </a:solidFill>
                      <a:prstDash val="solid"/>
                    </a:lnL>
                    <a:lnR w="12700" cmpd="sng">
                      <a:noFill/>
                      <a:prstDash val="solid"/>
                    </a:lnR>
                    <a:lnT w="38100" cap="flat" cmpd="sng" algn="ctr">
                      <a:solidFill>
                        <a:srgbClr val="FFFFFF"/>
                      </a:solidFill>
                      <a:prstDash val="solid"/>
                    </a:lnT>
                    <a:lnB w="12700" cmpd="sng">
                      <a:noFill/>
                      <a:prstDash val="solid"/>
                    </a:lnB>
                    <a:solidFill>
                      <a:srgbClr val="878E8B">
                        <a:alpha val="30196"/>
                      </a:srgbClr>
                    </a:solidFill>
                  </a:tcPr>
                </a:tc>
                <a:extLst>
                  <a:ext uri="{0D108BD9-81ED-4DB2-BD59-A6C34878D82A}">
                    <a16:rowId xmlns:a16="http://schemas.microsoft.com/office/drawing/2014/main" val="3982180889"/>
                  </a:ext>
                </a:extLst>
              </a:tr>
            </a:tbl>
          </a:graphicData>
        </a:graphic>
      </p:graphicFrame>
    </p:spTree>
    <p:extLst>
      <p:ext uri="{BB962C8B-B14F-4D97-AF65-F5344CB8AC3E}">
        <p14:creationId xmlns:p14="http://schemas.microsoft.com/office/powerpoint/2010/main" val="1616559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AABE5-431D-44A4-8971-39AF466239D9}"/>
              </a:ext>
            </a:extLst>
          </p:cNvPr>
          <p:cNvSpPr>
            <a:spLocks noGrp="1"/>
          </p:cNvSpPr>
          <p:nvPr>
            <p:ph type="title"/>
          </p:nvPr>
        </p:nvSpPr>
        <p:spPr/>
        <p:txBody>
          <a:bodyPr>
            <a:normAutofit/>
          </a:bodyPr>
          <a:lstStyle/>
          <a:p>
            <a:pPr algn="ctr"/>
            <a:r>
              <a:rPr lang="en-US" sz="4800" dirty="0"/>
              <a:t>Transition: Location, Comparison, Contrast</a:t>
            </a:r>
          </a:p>
        </p:txBody>
      </p:sp>
      <p:sp>
        <p:nvSpPr>
          <p:cNvPr id="3" name="Content Placeholder 2">
            <a:extLst>
              <a:ext uri="{FF2B5EF4-FFF2-40B4-BE49-F238E27FC236}">
                <a16:creationId xmlns:a16="http://schemas.microsoft.com/office/drawing/2014/main" id="{A7C07937-95EC-4DB4-BAC4-2D3342669043}"/>
              </a:ext>
            </a:extLst>
          </p:cNvPr>
          <p:cNvSpPr>
            <a:spLocks noGrp="1"/>
          </p:cNvSpPr>
          <p:nvPr>
            <p:ph idx="1"/>
          </p:nvPr>
        </p:nvSpPr>
        <p:spPr/>
        <p:txBody>
          <a:bodyPr/>
          <a:lstStyle/>
          <a:p>
            <a:pPr lvl="0"/>
            <a:r>
              <a:rPr lang="en-US" sz="3600" dirty="0"/>
              <a:t>Location: above, across, outside, near, beyond, beneath, beside.</a:t>
            </a:r>
          </a:p>
          <a:p>
            <a:pPr lvl="0"/>
            <a:r>
              <a:rPr lang="en-US" sz="3600" dirty="0"/>
              <a:t>Comparison: just as, likewise, just like, similar to, in the same way.</a:t>
            </a:r>
          </a:p>
          <a:p>
            <a:pPr lvl="0"/>
            <a:r>
              <a:rPr lang="en-US" sz="3600" dirty="0"/>
              <a:t>Contrast: but, however, even so, on the other hand, otherwise, still.</a:t>
            </a:r>
          </a:p>
          <a:p>
            <a:endParaRPr lang="en-US" dirty="0"/>
          </a:p>
        </p:txBody>
      </p:sp>
    </p:spTree>
    <p:extLst>
      <p:ext uri="{BB962C8B-B14F-4D97-AF65-F5344CB8AC3E}">
        <p14:creationId xmlns:p14="http://schemas.microsoft.com/office/powerpoint/2010/main" val="24967406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8E39AC0-6B94-4955-AF7D-96FD1327D566}"/>
              </a:ext>
            </a:extLst>
          </p:cNvPr>
          <p:cNvGraphicFramePr>
            <a:graphicFrameLocks noGrp="1"/>
          </p:cNvGraphicFramePr>
          <p:nvPr>
            <p:extLst>
              <p:ext uri="{D42A27DB-BD31-4B8C-83A1-F6EECF244321}">
                <p14:modId xmlns:p14="http://schemas.microsoft.com/office/powerpoint/2010/main" val="926721216"/>
              </p:ext>
            </p:extLst>
          </p:nvPr>
        </p:nvGraphicFramePr>
        <p:xfrm>
          <a:off x="1364717" y="1123527"/>
          <a:ext cx="9462561" cy="5052875"/>
        </p:xfrm>
        <a:graphic>
          <a:graphicData uri="http://schemas.openxmlformats.org/drawingml/2006/table">
            <a:tbl>
              <a:tblPr firstRow="1" firstCol="1" bandRow="1"/>
              <a:tblGrid>
                <a:gridCol w="1574658">
                  <a:extLst>
                    <a:ext uri="{9D8B030D-6E8A-4147-A177-3AD203B41FA5}">
                      <a16:colId xmlns:a16="http://schemas.microsoft.com/office/drawing/2014/main" val="3059103466"/>
                    </a:ext>
                  </a:extLst>
                </a:gridCol>
                <a:gridCol w="7887903">
                  <a:extLst>
                    <a:ext uri="{9D8B030D-6E8A-4147-A177-3AD203B41FA5}">
                      <a16:colId xmlns:a16="http://schemas.microsoft.com/office/drawing/2014/main" val="3630505207"/>
                    </a:ext>
                  </a:extLst>
                </a:gridCol>
              </a:tblGrid>
              <a:tr h="465895">
                <a:tc>
                  <a:txBody>
                    <a:bodyPr/>
                    <a:lstStyle/>
                    <a:p>
                      <a:pPr marL="0" marR="0" algn="l" fontAlgn="t">
                        <a:lnSpc>
                          <a:spcPct val="107000"/>
                        </a:lnSpc>
                        <a:spcBef>
                          <a:spcPts val="0"/>
                        </a:spcBef>
                        <a:spcAft>
                          <a:spcPts val="0"/>
                        </a:spcAft>
                      </a:pPr>
                      <a:r>
                        <a:rPr lang="en-US" sz="1300" b="1" i="0" u="none" strike="noStrike">
                          <a:effectLst/>
                          <a:latin typeface="Calibri" panose="020F0502020204030204" pitchFamily="34" charset="0"/>
                          <a:ea typeface="Calibri" panose="020F0502020204030204" pitchFamily="34" charset="0"/>
                          <a:cs typeface="Times New Roman" panose="02020603050405020304" pitchFamily="18" charset="0"/>
                        </a:rPr>
                        <a:t>Punctuation Device for Meaning</a:t>
                      </a:r>
                      <a:endParaRPr lang="en-US" sz="2100" b="0" i="0" u="none" strike="noStrike">
                        <a:effectLst/>
                        <a:latin typeface="Arial" panose="020B0604020202020204" pitchFamily="34" charset="0"/>
                      </a:endParaRPr>
                    </a:p>
                  </a:txBody>
                  <a:tcPr marL="78916" marR="78916" marT="109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107000"/>
                        </a:lnSpc>
                        <a:spcBef>
                          <a:spcPts val="0"/>
                        </a:spcBef>
                        <a:spcAft>
                          <a:spcPts val="0"/>
                        </a:spcAft>
                      </a:pPr>
                      <a:r>
                        <a:rPr lang="en-US" sz="1300" b="1" i="0" u="none" strike="noStrike">
                          <a:effectLst/>
                          <a:latin typeface="Calibri" panose="020F0502020204030204" pitchFamily="34" charset="0"/>
                          <a:ea typeface="Calibri" panose="020F0502020204030204" pitchFamily="34" charset="0"/>
                          <a:cs typeface="Times New Roman" panose="02020603050405020304" pitchFamily="18" charset="0"/>
                        </a:rPr>
                        <a:t>What it indicates to the reader</a:t>
                      </a:r>
                      <a:endParaRPr lang="en-US" sz="2100" b="0" i="0" u="none" strike="noStrike">
                        <a:effectLst/>
                        <a:latin typeface="Arial" panose="020B0604020202020204" pitchFamily="34" charset="0"/>
                      </a:endParaRPr>
                    </a:p>
                  </a:txBody>
                  <a:tcPr marL="78916" marR="78916" marT="109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17027610"/>
                  </a:ext>
                </a:extLst>
              </a:tr>
              <a:tr h="455154">
                <a:tc>
                  <a:txBody>
                    <a:bodyPr/>
                    <a:lstStyle/>
                    <a:p>
                      <a:pPr marL="0" marR="0" algn="l" fontAlgn="t">
                        <a:lnSpc>
                          <a:spcPct val="107000"/>
                        </a:lnSpc>
                        <a:spcBef>
                          <a:spcPts val="0"/>
                        </a:spcBef>
                        <a:spcAft>
                          <a:spcPts val="0"/>
                        </a:spcAft>
                      </a:pPr>
                      <a:r>
                        <a:rPr lang="en-US" sz="1300" b="0" i="0" u="none" strike="noStrike">
                          <a:effectLst/>
                          <a:latin typeface="Calibri" panose="020F0502020204030204" pitchFamily="34" charset="0"/>
                          <a:ea typeface="Calibri" panose="020F0502020204030204" pitchFamily="34" charset="0"/>
                          <a:cs typeface="Times New Roman" panose="02020603050405020304" pitchFamily="18" charset="0"/>
                        </a:rPr>
                        <a:t>Ellipses</a:t>
                      </a:r>
                      <a:endParaRPr lang="en-US" sz="2100" b="0" i="0" u="none" strike="noStrike">
                        <a:effectLst/>
                        <a:latin typeface="Arial" panose="020B0604020202020204" pitchFamily="34" charset="0"/>
                      </a:endParaRPr>
                    </a:p>
                  </a:txBody>
                  <a:tcPr marL="78916" marR="78916" marT="109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93000"/>
                        </a:lnSpc>
                        <a:spcBef>
                          <a:spcPts val="0"/>
                        </a:spcBef>
                        <a:spcAft>
                          <a:spcPts val="0"/>
                        </a:spcAft>
                      </a:pPr>
                      <a:r>
                        <a:rPr lang="en-US" sz="1400" b="0" i="0" u="none" strike="noStrike" kern="1200">
                          <a:effectLst/>
                          <a:latin typeface="Calibri" panose="020F0502020204030204" pitchFamily="34" charset="0"/>
                          <a:ea typeface="Times New Roman" panose="02020603050405020304" pitchFamily="18" charset="0"/>
                          <a:cs typeface="Times New Roman" panose="02020603050405020304" pitchFamily="18" charset="0"/>
                        </a:rPr>
                        <a:t>Ellipses are used when the author trails off unable to complete the thought</a:t>
                      </a:r>
                      <a:r>
                        <a:rPr lang="en-US" sz="1400" b="0" i="0" u="none" strike="noStrike" kern="1200">
                          <a:effectLst/>
                          <a:latin typeface="Franklin Gothic Book" panose="020B0503020102020204" pitchFamily="34" charset="0"/>
                          <a:ea typeface="Times New Roman" panose="02020603050405020304" pitchFamily="18" charset="0"/>
                          <a:cs typeface="Times New Roman" panose="02020603050405020304" pitchFamily="18" charset="0"/>
                        </a:rPr>
                        <a:t>…</a:t>
                      </a:r>
                      <a:r>
                        <a:rPr lang="en-US" sz="1400" b="0" i="0" u="none" strike="noStrike" kern="1200">
                          <a:effectLst/>
                          <a:latin typeface="Calibri" panose="020F0502020204030204" pitchFamily="34" charset="0"/>
                          <a:ea typeface="Times New Roman" panose="02020603050405020304" pitchFamily="18" charset="0"/>
                          <a:cs typeface="Times New Roman" panose="02020603050405020304" pitchFamily="18" charset="0"/>
                        </a:rPr>
                        <a:t>purposefully </a:t>
                      </a:r>
                      <a:endParaRPr lang="en-US" sz="2100" b="0" i="0" u="none" strike="noStrike">
                        <a:effectLst/>
                        <a:latin typeface="Arial" panose="020B0604020202020204" pitchFamily="34" charset="0"/>
                      </a:endParaRPr>
                    </a:p>
                    <a:p>
                      <a:pPr marL="0" marR="0" algn="l" fontAlgn="t">
                        <a:lnSpc>
                          <a:spcPct val="107000"/>
                        </a:lnSpc>
                        <a:spcBef>
                          <a:spcPts val="0"/>
                        </a:spcBef>
                        <a:spcAft>
                          <a:spcPts val="0"/>
                        </a:spcAft>
                      </a:pPr>
                      <a:r>
                        <a:rPr lang="en-US" sz="1300" b="0" i="0" u="none" strike="noStrike">
                          <a:effectLst/>
                          <a:latin typeface="Calibri" panose="020F0502020204030204" pitchFamily="34" charset="0"/>
                          <a:ea typeface="Calibri" panose="020F0502020204030204" pitchFamily="34" charset="0"/>
                          <a:cs typeface="Times New Roman" panose="02020603050405020304" pitchFamily="18" charset="0"/>
                        </a:rPr>
                        <a:t> </a:t>
                      </a:r>
                      <a:endParaRPr lang="en-US" sz="2100" b="0" i="0" u="none" strike="noStrike">
                        <a:effectLst/>
                        <a:latin typeface="Arial" panose="020B0604020202020204" pitchFamily="34" charset="0"/>
                      </a:endParaRPr>
                    </a:p>
                  </a:txBody>
                  <a:tcPr marL="78916" marR="78916" marT="109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00032738"/>
                  </a:ext>
                </a:extLst>
              </a:tr>
              <a:tr h="455154">
                <a:tc>
                  <a:txBody>
                    <a:bodyPr/>
                    <a:lstStyle/>
                    <a:p>
                      <a:pPr marL="0" marR="0" algn="l" fontAlgn="t">
                        <a:lnSpc>
                          <a:spcPct val="107000"/>
                        </a:lnSpc>
                        <a:spcBef>
                          <a:spcPts val="0"/>
                        </a:spcBef>
                        <a:spcAft>
                          <a:spcPts val="0"/>
                        </a:spcAft>
                      </a:pPr>
                      <a:r>
                        <a:rPr lang="en-US" sz="1300" b="0" i="0" u="none" strike="noStrike">
                          <a:effectLst/>
                          <a:latin typeface="Calibri" panose="020F0502020204030204" pitchFamily="34" charset="0"/>
                          <a:ea typeface="Calibri" panose="020F0502020204030204" pitchFamily="34" charset="0"/>
                          <a:cs typeface="Times New Roman" panose="02020603050405020304" pitchFamily="18" charset="0"/>
                        </a:rPr>
                        <a:t>Parentheses</a:t>
                      </a:r>
                      <a:endParaRPr lang="en-US" sz="2100" b="0" i="0" u="none" strike="noStrike">
                        <a:effectLst/>
                        <a:latin typeface="Arial" panose="020B0604020202020204" pitchFamily="34" charset="0"/>
                      </a:endParaRPr>
                    </a:p>
                  </a:txBody>
                  <a:tcPr marL="78916" marR="78916" marT="109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93000"/>
                        </a:lnSpc>
                        <a:spcBef>
                          <a:spcPts val="0"/>
                        </a:spcBef>
                        <a:spcAft>
                          <a:spcPts val="0"/>
                        </a:spcAft>
                      </a:pPr>
                      <a:r>
                        <a:rPr lang="en-US" sz="1400" b="0" i="0" u="none" strike="noStrike" kern="1200">
                          <a:effectLst/>
                          <a:latin typeface="Calibri" panose="020F0502020204030204" pitchFamily="34" charset="0"/>
                          <a:ea typeface="Times New Roman" panose="02020603050405020304" pitchFamily="18" charset="0"/>
                          <a:cs typeface="Times New Roman" panose="02020603050405020304" pitchFamily="18" charset="0"/>
                        </a:rPr>
                        <a:t>Parentheses are used to speak intimately to the reader about (a smaller idea within the bigger idea)</a:t>
                      </a:r>
                      <a:endParaRPr lang="en-US" sz="2100" b="0" i="0" u="none" strike="noStrike">
                        <a:effectLst/>
                        <a:latin typeface="Arial" panose="020B0604020202020204" pitchFamily="34" charset="0"/>
                      </a:endParaRPr>
                    </a:p>
                    <a:p>
                      <a:pPr marL="0" marR="0" algn="l" fontAlgn="t">
                        <a:lnSpc>
                          <a:spcPct val="107000"/>
                        </a:lnSpc>
                        <a:spcBef>
                          <a:spcPts val="0"/>
                        </a:spcBef>
                        <a:spcAft>
                          <a:spcPts val="0"/>
                        </a:spcAft>
                      </a:pPr>
                      <a:r>
                        <a:rPr lang="en-US" sz="1300" b="0" i="0" u="none" strike="noStrike">
                          <a:effectLst/>
                          <a:latin typeface="Calibri" panose="020F0502020204030204" pitchFamily="34" charset="0"/>
                          <a:ea typeface="Calibri" panose="020F0502020204030204" pitchFamily="34" charset="0"/>
                          <a:cs typeface="Times New Roman" panose="02020603050405020304" pitchFamily="18" charset="0"/>
                        </a:rPr>
                        <a:t> </a:t>
                      </a:r>
                      <a:endParaRPr lang="en-US" sz="2100" b="0" i="0" u="none" strike="noStrike">
                        <a:effectLst/>
                        <a:latin typeface="Arial" panose="020B0604020202020204" pitchFamily="34" charset="0"/>
                      </a:endParaRPr>
                    </a:p>
                  </a:txBody>
                  <a:tcPr marL="78916" marR="78916" marT="109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47655595"/>
                  </a:ext>
                </a:extLst>
              </a:tr>
              <a:tr h="455154">
                <a:tc>
                  <a:txBody>
                    <a:bodyPr/>
                    <a:lstStyle/>
                    <a:p>
                      <a:pPr marL="0" marR="0" algn="l" fontAlgn="t">
                        <a:lnSpc>
                          <a:spcPct val="107000"/>
                        </a:lnSpc>
                        <a:spcBef>
                          <a:spcPts val="0"/>
                        </a:spcBef>
                        <a:spcAft>
                          <a:spcPts val="0"/>
                        </a:spcAft>
                      </a:pPr>
                      <a:r>
                        <a:rPr lang="en-US" sz="1300" b="0" i="0" u="none" strike="noStrike">
                          <a:effectLst/>
                          <a:latin typeface="Calibri" panose="020F0502020204030204" pitchFamily="34" charset="0"/>
                          <a:ea typeface="Calibri" panose="020F0502020204030204" pitchFamily="34" charset="0"/>
                          <a:cs typeface="Times New Roman" panose="02020603050405020304" pitchFamily="18" charset="0"/>
                        </a:rPr>
                        <a:t>Asking Questions</a:t>
                      </a:r>
                      <a:endParaRPr lang="en-US" sz="2100" b="0" i="0" u="none" strike="noStrike">
                        <a:effectLst/>
                        <a:latin typeface="Arial" panose="020B0604020202020204" pitchFamily="34" charset="0"/>
                      </a:endParaRPr>
                    </a:p>
                  </a:txBody>
                  <a:tcPr marL="78916" marR="78916" marT="109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93000"/>
                        </a:lnSpc>
                        <a:spcBef>
                          <a:spcPts val="0"/>
                        </a:spcBef>
                        <a:spcAft>
                          <a:spcPts val="0"/>
                        </a:spcAft>
                      </a:pPr>
                      <a:r>
                        <a:rPr lang="en-US" sz="1400" b="0" i="0" u="none" strike="noStrike" kern="1200">
                          <a:effectLst/>
                          <a:latin typeface="Calibri" panose="020F0502020204030204" pitchFamily="34" charset="0"/>
                          <a:ea typeface="Times New Roman" panose="02020603050405020304" pitchFamily="18" charset="0"/>
                          <a:cs typeface="Times New Roman" panose="02020603050405020304" pitchFamily="18" charset="0"/>
                        </a:rPr>
                        <a:t>Asking questions shows intellectual curiosity and broadening the topic</a:t>
                      </a:r>
                      <a:endParaRPr lang="en-US" sz="2100" b="0" i="0" u="none" strike="noStrike">
                        <a:effectLst/>
                        <a:latin typeface="Arial" panose="020B0604020202020204" pitchFamily="34" charset="0"/>
                      </a:endParaRPr>
                    </a:p>
                    <a:p>
                      <a:pPr marL="0" marR="0" algn="l" fontAlgn="t">
                        <a:lnSpc>
                          <a:spcPct val="107000"/>
                        </a:lnSpc>
                        <a:spcBef>
                          <a:spcPts val="0"/>
                        </a:spcBef>
                        <a:spcAft>
                          <a:spcPts val="0"/>
                        </a:spcAft>
                      </a:pPr>
                      <a:r>
                        <a:rPr lang="en-US" sz="1300" b="0" i="0" u="none" strike="noStrike">
                          <a:effectLst/>
                          <a:latin typeface="Calibri" panose="020F0502020204030204" pitchFamily="34" charset="0"/>
                          <a:ea typeface="Calibri" panose="020F0502020204030204" pitchFamily="34" charset="0"/>
                          <a:cs typeface="Times New Roman" panose="02020603050405020304" pitchFamily="18" charset="0"/>
                        </a:rPr>
                        <a:t> </a:t>
                      </a:r>
                      <a:endParaRPr lang="en-US" sz="2100" b="0" i="0" u="none" strike="noStrike">
                        <a:effectLst/>
                        <a:latin typeface="Arial" panose="020B0604020202020204" pitchFamily="34" charset="0"/>
                      </a:endParaRPr>
                    </a:p>
                  </a:txBody>
                  <a:tcPr marL="78916" marR="78916" marT="109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4465182"/>
                  </a:ext>
                </a:extLst>
              </a:tr>
              <a:tr h="455154">
                <a:tc>
                  <a:txBody>
                    <a:bodyPr/>
                    <a:lstStyle/>
                    <a:p>
                      <a:pPr marL="0" marR="0" algn="l" fontAlgn="t">
                        <a:lnSpc>
                          <a:spcPct val="107000"/>
                        </a:lnSpc>
                        <a:spcBef>
                          <a:spcPts val="0"/>
                        </a:spcBef>
                        <a:spcAft>
                          <a:spcPts val="0"/>
                        </a:spcAft>
                      </a:pPr>
                      <a:r>
                        <a:rPr lang="en-US" sz="1300" b="0" i="0" u="none" strike="noStrike">
                          <a:effectLst/>
                          <a:latin typeface="Calibri" panose="020F0502020204030204" pitchFamily="34" charset="0"/>
                          <a:ea typeface="Calibri" panose="020F0502020204030204" pitchFamily="34" charset="0"/>
                          <a:cs typeface="Times New Roman" panose="02020603050405020304" pitchFamily="18" charset="0"/>
                        </a:rPr>
                        <a:t>Bold Text </a:t>
                      </a:r>
                      <a:endParaRPr lang="en-US" sz="2100" b="0" i="0" u="none" strike="noStrike">
                        <a:effectLst/>
                        <a:latin typeface="Arial" panose="020B0604020202020204" pitchFamily="34" charset="0"/>
                      </a:endParaRPr>
                    </a:p>
                  </a:txBody>
                  <a:tcPr marL="78916" marR="78916" marT="109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93000"/>
                        </a:lnSpc>
                        <a:spcBef>
                          <a:spcPts val="0"/>
                        </a:spcBef>
                        <a:spcAft>
                          <a:spcPts val="0"/>
                        </a:spcAft>
                      </a:pPr>
                      <a:r>
                        <a:rPr lang="en-US" sz="1400" b="0" i="0" u="none" strike="noStrike" kern="1200">
                          <a:effectLst/>
                          <a:latin typeface="Calibri" panose="020F0502020204030204" pitchFamily="34" charset="0"/>
                          <a:ea typeface="Times New Roman" panose="02020603050405020304" pitchFamily="18" charset="0"/>
                          <a:cs typeface="Times New Roman" panose="02020603050405020304" pitchFamily="18" charset="0"/>
                        </a:rPr>
                        <a:t>Using bold text to say </a:t>
                      </a:r>
                      <a:r>
                        <a:rPr lang="en-US" sz="1400" b="1" i="0" u="none" strike="noStrike" kern="1200">
                          <a:effectLst/>
                          <a:latin typeface="Calibri" panose="020F0502020204030204" pitchFamily="34" charset="0"/>
                          <a:ea typeface="Times New Roman" panose="02020603050405020304" pitchFamily="18" charset="0"/>
                          <a:cs typeface="Times New Roman" panose="02020603050405020304" pitchFamily="18" charset="0"/>
                        </a:rPr>
                        <a:t>listen to me! This is important!</a:t>
                      </a:r>
                      <a:endParaRPr lang="en-US" sz="2100" b="0" i="0" u="none" strike="noStrike">
                        <a:effectLst/>
                        <a:latin typeface="Arial" panose="020B0604020202020204" pitchFamily="34" charset="0"/>
                      </a:endParaRPr>
                    </a:p>
                    <a:p>
                      <a:pPr marL="0" marR="0" algn="l" fontAlgn="t">
                        <a:lnSpc>
                          <a:spcPct val="107000"/>
                        </a:lnSpc>
                        <a:spcBef>
                          <a:spcPts val="0"/>
                        </a:spcBef>
                        <a:spcAft>
                          <a:spcPts val="0"/>
                        </a:spcAft>
                      </a:pPr>
                      <a:r>
                        <a:rPr lang="en-US" sz="1300" b="0" i="0" u="none" strike="noStrike">
                          <a:effectLst/>
                          <a:latin typeface="Calibri" panose="020F0502020204030204" pitchFamily="34" charset="0"/>
                          <a:ea typeface="Calibri" panose="020F0502020204030204" pitchFamily="34" charset="0"/>
                          <a:cs typeface="Times New Roman" panose="02020603050405020304" pitchFamily="18" charset="0"/>
                        </a:rPr>
                        <a:t> </a:t>
                      </a:r>
                      <a:endParaRPr lang="en-US" sz="2100" b="0" i="0" u="none" strike="noStrike">
                        <a:effectLst/>
                        <a:latin typeface="Arial" panose="020B0604020202020204" pitchFamily="34" charset="0"/>
                      </a:endParaRPr>
                    </a:p>
                  </a:txBody>
                  <a:tcPr marL="78916" marR="78916" marT="109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71167586"/>
                  </a:ext>
                </a:extLst>
              </a:tr>
              <a:tr h="455154">
                <a:tc>
                  <a:txBody>
                    <a:bodyPr/>
                    <a:lstStyle/>
                    <a:p>
                      <a:pPr marL="0" marR="0" algn="l" fontAlgn="t">
                        <a:lnSpc>
                          <a:spcPct val="107000"/>
                        </a:lnSpc>
                        <a:spcBef>
                          <a:spcPts val="0"/>
                        </a:spcBef>
                        <a:spcAft>
                          <a:spcPts val="0"/>
                        </a:spcAft>
                      </a:pPr>
                      <a:r>
                        <a:rPr lang="en-US" sz="1300" b="0" i="0" u="none" strike="noStrike">
                          <a:effectLst/>
                          <a:latin typeface="Calibri" panose="020F0502020204030204" pitchFamily="34" charset="0"/>
                          <a:ea typeface="Calibri" panose="020F0502020204030204" pitchFamily="34" charset="0"/>
                          <a:cs typeface="Times New Roman" panose="02020603050405020304" pitchFamily="18" charset="0"/>
                        </a:rPr>
                        <a:t>Italics</a:t>
                      </a:r>
                      <a:endParaRPr lang="en-US" sz="2100" b="0" i="0" u="none" strike="noStrike">
                        <a:effectLst/>
                        <a:latin typeface="Arial" panose="020B0604020202020204" pitchFamily="34" charset="0"/>
                      </a:endParaRPr>
                    </a:p>
                  </a:txBody>
                  <a:tcPr marL="78916" marR="78916" marT="109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93000"/>
                        </a:lnSpc>
                        <a:spcBef>
                          <a:spcPts val="0"/>
                        </a:spcBef>
                        <a:spcAft>
                          <a:spcPts val="0"/>
                        </a:spcAft>
                      </a:pPr>
                      <a:r>
                        <a:rPr lang="en-US" sz="1400" b="0" i="0" u="none" strike="noStrike" kern="1200">
                          <a:effectLst/>
                          <a:latin typeface="Calibri" panose="020F0502020204030204" pitchFamily="34" charset="0"/>
                          <a:ea typeface="Times New Roman" panose="02020603050405020304" pitchFamily="18" charset="0"/>
                          <a:cs typeface="Times New Roman" panose="02020603050405020304" pitchFamily="18" charset="0"/>
                        </a:rPr>
                        <a:t>Incorporating italics indicates sustained and internal talk from the author to the reader</a:t>
                      </a:r>
                      <a:endParaRPr lang="en-US" sz="2100" b="0" i="0" u="none" strike="noStrike">
                        <a:effectLst/>
                        <a:latin typeface="Arial" panose="020B0604020202020204" pitchFamily="34" charset="0"/>
                      </a:endParaRPr>
                    </a:p>
                    <a:p>
                      <a:pPr marL="0" marR="0" algn="l" fontAlgn="t">
                        <a:lnSpc>
                          <a:spcPct val="107000"/>
                        </a:lnSpc>
                        <a:spcBef>
                          <a:spcPts val="0"/>
                        </a:spcBef>
                        <a:spcAft>
                          <a:spcPts val="0"/>
                        </a:spcAft>
                      </a:pPr>
                      <a:r>
                        <a:rPr lang="en-US" sz="1300" b="0" i="0" u="none" strike="noStrike">
                          <a:effectLst/>
                          <a:latin typeface="Calibri" panose="020F0502020204030204" pitchFamily="34" charset="0"/>
                          <a:ea typeface="Calibri" panose="020F0502020204030204" pitchFamily="34" charset="0"/>
                          <a:cs typeface="Times New Roman" panose="02020603050405020304" pitchFamily="18" charset="0"/>
                        </a:rPr>
                        <a:t> </a:t>
                      </a:r>
                      <a:endParaRPr lang="en-US" sz="2100" b="0" i="0" u="none" strike="noStrike">
                        <a:effectLst/>
                        <a:latin typeface="Arial" panose="020B0604020202020204" pitchFamily="34" charset="0"/>
                      </a:endParaRPr>
                    </a:p>
                  </a:txBody>
                  <a:tcPr marL="78916" marR="78916" marT="109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788020"/>
                  </a:ext>
                </a:extLst>
              </a:tr>
              <a:tr h="259473">
                <a:tc>
                  <a:txBody>
                    <a:bodyPr/>
                    <a:lstStyle/>
                    <a:p>
                      <a:pPr marL="0" marR="0" algn="l" fontAlgn="t">
                        <a:lnSpc>
                          <a:spcPct val="107000"/>
                        </a:lnSpc>
                        <a:spcBef>
                          <a:spcPts val="0"/>
                        </a:spcBef>
                        <a:spcAft>
                          <a:spcPts val="0"/>
                        </a:spcAft>
                      </a:pPr>
                      <a:r>
                        <a:rPr lang="en-US" sz="1300" b="0" i="0" u="none" strike="noStrike">
                          <a:effectLst/>
                          <a:latin typeface="Calibri" panose="020F0502020204030204" pitchFamily="34" charset="0"/>
                          <a:ea typeface="Calibri" panose="020F0502020204030204" pitchFamily="34" charset="0"/>
                          <a:cs typeface="Times New Roman" panose="02020603050405020304" pitchFamily="18" charset="0"/>
                        </a:rPr>
                        <a:t>Long sentences</a:t>
                      </a:r>
                      <a:endParaRPr lang="en-US" sz="2100" b="0" i="0" u="none" strike="noStrike">
                        <a:effectLst/>
                        <a:latin typeface="Arial" panose="020B0604020202020204" pitchFamily="34" charset="0"/>
                      </a:endParaRPr>
                    </a:p>
                  </a:txBody>
                  <a:tcPr marL="78916" marR="78916" marT="109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93000"/>
                        </a:lnSpc>
                        <a:spcBef>
                          <a:spcPts val="0"/>
                        </a:spcBef>
                        <a:spcAft>
                          <a:spcPts val="0"/>
                        </a:spcAft>
                      </a:pPr>
                      <a:r>
                        <a:rPr lang="en-US" sz="1400" b="0" i="0" u="none" strike="noStrike" kern="1200">
                          <a:effectLst/>
                          <a:latin typeface="Calibri" panose="020F0502020204030204" pitchFamily="34" charset="0"/>
                          <a:ea typeface="Times New Roman" panose="02020603050405020304" pitchFamily="18" charset="0"/>
                          <a:cs typeface="Times New Roman" panose="02020603050405020304" pitchFamily="18" charset="0"/>
                        </a:rPr>
                        <a:t>Using long sentences indicates the author is going to tell the reader about both event and meaning </a:t>
                      </a:r>
                      <a:endParaRPr lang="en-US" sz="2100" b="0" i="0" u="none" strike="noStrike">
                        <a:effectLst/>
                        <a:latin typeface="Arial" panose="020B0604020202020204" pitchFamily="34" charset="0"/>
                      </a:endParaRPr>
                    </a:p>
                  </a:txBody>
                  <a:tcPr marL="78916" marR="78916" marT="109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2399480"/>
                  </a:ext>
                </a:extLst>
              </a:tr>
              <a:tr h="259473">
                <a:tc>
                  <a:txBody>
                    <a:bodyPr/>
                    <a:lstStyle/>
                    <a:p>
                      <a:pPr marL="0" marR="0" algn="l" fontAlgn="t">
                        <a:lnSpc>
                          <a:spcPct val="107000"/>
                        </a:lnSpc>
                        <a:spcBef>
                          <a:spcPts val="0"/>
                        </a:spcBef>
                        <a:spcAft>
                          <a:spcPts val="0"/>
                        </a:spcAft>
                      </a:pPr>
                      <a:r>
                        <a:rPr lang="en-US" sz="1300" b="0" i="0" u="none" strike="noStrike">
                          <a:effectLst/>
                          <a:latin typeface="Calibri" panose="020F0502020204030204" pitchFamily="34" charset="0"/>
                          <a:ea typeface="Calibri" panose="020F0502020204030204" pitchFamily="34" charset="0"/>
                          <a:cs typeface="Times New Roman" panose="02020603050405020304" pitchFamily="18" charset="0"/>
                        </a:rPr>
                        <a:t>Short Sentences</a:t>
                      </a:r>
                      <a:endParaRPr lang="en-US" sz="2100" b="0" i="0" u="none" strike="noStrike">
                        <a:effectLst/>
                        <a:latin typeface="Arial" panose="020B0604020202020204" pitchFamily="34" charset="0"/>
                      </a:endParaRPr>
                    </a:p>
                  </a:txBody>
                  <a:tcPr marL="78916" marR="78916" marT="109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93000"/>
                        </a:lnSpc>
                        <a:spcBef>
                          <a:spcPts val="0"/>
                        </a:spcBef>
                        <a:spcAft>
                          <a:spcPts val="0"/>
                        </a:spcAft>
                      </a:pPr>
                      <a:r>
                        <a:rPr lang="en-US" sz="1400" b="0" i="0" u="none" strike="noStrike" kern="1200">
                          <a:effectLst/>
                          <a:latin typeface="Calibri" panose="020F0502020204030204" pitchFamily="34" charset="0"/>
                          <a:ea typeface="Times New Roman" panose="02020603050405020304" pitchFamily="18" charset="0"/>
                          <a:cs typeface="Times New Roman" panose="02020603050405020304" pitchFamily="18" charset="0"/>
                        </a:rPr>
                        <a:t>Using short sentences indicate either event or meaning usually implied.</a:t>
                      </a:r>
                      <a:endParaRPr lang="en-US" sz="2100" b="0" i="0" u="none" strike="noStrike">
                        <a:effectLst/>
                        <a:latin typeface="Arial" panose="020B0604020202020204" pitchFamily="34" charset="0"/>
                      </a:endParaRPr>
                    </a:p>
                  </a:txBody>
                  <a:tcPr marL="78916" marR="78916" marT="109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42523143"/>
                  </a:ext>
                </a:extLst>
              </a:tr>
              <a:tr h="448066">
                <a:tc>
                  <a:txBody>
                    <a:bodyPr/>
                    <a:lstStyle/>
                    <a:p>
                      <a:pPr marL="0" marR="0" algn="l" fontAlgn="t">
                        <a:lnSpc>
                          <a:spcPct val="107000"/>
                        </a:lnSpc>
                        <a:spcBef>
                          <a:spcPts val="0"/>
                        </a:spcBef>
                        <a:spcAft>
                          <a:spcPts val="0"/>
                        </a:spcAft>
                      </a:pPr>
                      <a:r>
                        <a:rPr lang="en-US" sz="1300" b="0" i="0" u="none" strike="noStrike">
                          <a:effectLst/>
                          <a:latin typeface="Calibri" panose="020F0502020204030204" pitchFamily="34" charset="0"/>
                          <a:ea typeface="Calibri" panose="020F0502020204030204" pitchFamily="34" charset="0"/>
                          <a:cs typeface="Times New Roman" panose="02020603050405020304" pitchFamily="18" charset="0"/>
                        </a:rPr>
                        <a:t>Semicolons</a:t>
                      </a:r>
                      <a:endParaRPr lang="en-US" sz="2100" b="0" i="0" u="none" strike="noStrike">
                        <a:effectLst/>
                        <a:latin typeface="Arial" panose="020B0604020202020204" pitchFamily="34" charset="0"/>
                      </a:endParaRPr>
                    </a:p>
                  </a:txBody>
                  <a:tcPr marL="78916" marR="78916" marT="109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93000"/>
                        </a:lnSpc>
                        <a:spcBef>
                          <a:spcPts val="0"/>
                        </a:spcBef>
                        <a:spcAft>
                          <a:spcPts val="0"/>
                        </a:spcAft>
                      </a:pPr>
                      <a:r>
                        <a:rPr lang="en-US" sz="1400" b="0" i="0" u="none" strike="noStrike" kern="1200">
                          <a:effectLst/>
                          <a:latin typeface="Calibri" panose="020F0502020204030204" pitchFamily="34" charset="0"/>
                          <a:ea typeface="Times New Roman" panose="02020603050405020304" pitchFamily="18" charset="0"/>
                          <a:cs typeface="Times New Roman" panose="02020603050405020304" pitchFamily="18" charset="0"/>
                        </a:rPr>
                        <a:t>Semicolons connect two sentences too close to separate</a:t>
                      </a:r>
                      <a:endParaRPr lang="en-US" sz="2100" b="0" i="0" u="none" strike="noStrike">
                        <a:effectLst/>
                        <a:latin typeface="Arial" panose="020B0604020202020204" pitchFamily="34" charset="0"/>
                      </a:endParaRPr>
                    </a:p>
                    <a:p>
                      <a:pPr marL="0" marR="0" algn="l" fontAlgn="t">
                        <a:lnSpc>
                          <a:spcPct val="93000"/>
                        </a:lnSpc>
                        <a:spcBef>
                          <a:spcPts val="0"/>
                        </a:spcBef>
                        <a:spcAft>
                          <a:spcPts val="0"/>
                        </a:spcAft>
                      </a:pPr>
                      <a:r>
                        <a:rPr lang="en-US" sz="1400" b="0" i="0" u="none" strike="noStrike" kern="12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100" b="0" i="0" u="none" strike="noStrike">
                        <a:effectLst/>
                        <a:latin typeface="Arial" panose="020B0604020202020204" pitchFamily="34" charset="0"/>
                      </a:endParaRPr>
                    </a:p>
                  </a:txBody>
                  <a:tcPr marL="78916" marR="78916" marT="109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63153"/>
                  </a:ext>
                </a:extLst>
              </a:tr>
              <a:tr h="448066">
                <a:tc>
                  <a:txBody>
                    <a:bodyPr/>
                    <a:lstStyle/>
                    <a:p>
                      <a:pPr marL="0" marR="0" algn="l" fontAlgn="t">
                        <a:lnSpc>
                          <a:spcPct val="107000"/>
                        </a:lnSpc>
                        <a:spcBef>
                          <a:spcPts val="0"/>
                        </a:spcBef>
                        <a:spcAft>
                          <a:spcPts val="0"/>
                        </a:spcAft>
                      </a:pPr>
                      <a:r>
                        <a:rPr lang="en-US" sz="1300" b="0" i="0" u="none" strike="noStrike">
                          <a:effectLst/>
                          <a:latin typeface="Calibri" panose="020F0502020204030204" pitchFamily="34" charset="0"/>
                          <a:ea typeface="Calibri" panose="020F0502020204030204" pitchFamily="34" charset="0"/>
                          <a:cs typeface="Times New Roman" panose="02020603050405020304" pitchFamily="18" charset="0"/>
                        </a:rPr>
                        <a:t>Colons</a:t>
                      </a:r>
                      <a:endParaRPr lang="en-US" sz="2100" b="0" i="0" u="none" strike="noStrike">
                        <a:effectLst/>
                        <a:latin typeface="Arial" panose="020B0604020202020204" pitchFamily="34" charset="0"/>
                      </a:endParaRPr>
                    </a:p>
                  </a:txBody>
                  <a:tcPr marL="78916" marR="78916" marT="109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93000"/>
                        </a:lnSpc>
                        <a:spcBef>
                          <a:spcPts val="0"/>
                        </a:spcBef>
                        <a:spcAft>
                          <a:spcPts val="0"/>
                        </a:spcAft>
                      </a:pPr>
                      <a:r>
                        <a:rPr lang="en-US" sz="1400" b="0" i="0" u="none" strike="noStrike" kern="1200">
                          <a:effectLst/>
                          <a:latin typeface="Calibri" panose="020F0502020204030204" pitchFamily="34" charset="0"/>
                          <a:ea typeface="Times New Roman" panose="02020603050405020304" pitchFamily="18" charset="0"/>
                          <a:cs typeface="Times New Roman" panose="02020603050405020304" pitchFamily="18" charset="0"/>
                        </a:rPr>
                        <a:t>Semicolons connect two sentences too close to separate</a:t>
                      </a:r>
                      <a:endParaRPr lang="en-US" sz="2100" b="0" i="0" u="none" strike="noStrike">
                        <a:effectLst/>
                        <a:latin typeface="Arial" panose="020B0604020202020204" pitchFamily="34" charset="0"/>
                      </a:endParaRPr>
                    </a:p>
                    <a:p>
                      <a:pPr marL="0" marR="0" algn="l" fontAlgn="t">
                        <a:lnSpc>
                          <a:spcPct val="93000"/>
                        </a:lnSpc>
                        <a:spcBef>
                          <a:spcPts val="0"/>
                        </a:spcBef>
                        <a:spcAft>
                          <a:spcPts val="0"/>
                        </a:spcAft>
                      </a:pPr>
                      <a:r>
                        <a:rPr lang="en-US" sz="1400" b="0" i="0" u="none" strike="noStrike" kern="1200">
                          <a:effectLst/>
                          <a:latin typeface="Calibri" panose="020F0502020204030204" pitchFamily="34" charset="0"/>
                          <a:ea typeface="Times New Roman" panose="02020603050405020304" pitchFamily="18" charset="0"/>
                          <a:cs typeface="Times New Roman" panose="02020603050405020304" pitchFamily="18" charset="0"/>
                        </a:rPr>
                        <a:t>Colons are the </a:t>
                      </a:r>
                      <a:r>
                        <a:rPr lang="en-US" sz="1400" b="0" i="0" u="none" strike="noStrike" kern="1200">
                          <a:effectLst/>
                          <a:latin typeface="Franklin Gothic Book" panose="020B0503020102020204" pitchFamily="34" charset="0"/>
                          <a:ea typeface="Times New Roman" panose="02020603050405020304" pitchFamily="18" charset="0"/>
                          <a:cs typeface="Times New Roman" panose="02020603050405020304" pitchFamily="18" charset="0"/>
                        </a:rPr>
                        <a:t>“</a:t>
                      </a:r>
                      <a:r>
                        <a:rPr lang="en-US" sz="1400" b="0" i="0" u="none" strike="noStrike" kern="1200">
                          <a:effectLst/>
                          <a:latin typeface="Calibri" panose="020F0502020204030204" pitchFamily="34" charset="0"/>
                          <a:ea typeface="Times New Roman" panose="02020603050405020304" pitchFamily="18" charset="0"/>
                          <a:cs typeface="Times New Roman" panose="02020603050405020304" pitchFamily="18" charset="0"/>
                        </a:rPr>
                        <a:t>are you ready for this?</a:t>
                      </a:r>
                      <a:r>
                        <a:rPr lang="en-US" sz="1400" b="0" i="0" u="none" strike="noStrike" kern="1200">
                          <a:effectLst/>
                          <a:latin typeface="Franklin Gothic Book" panose="020B0503020102020204" pitchFamily="34" charset="0"/>
                          <a:ea typeface="Times New Roman" panose="02020603050405020304" pitchFamily="18" charset="0"/>
                          <a:cs typeface="Times New Roman" panose="02020603050405020304" pitchFamily="18" charset="0"/>
                        </a:rPr>
                        <a:t>”</a:t>
                      </a:r>
                      <a:r>
                        <a:rPr lang="en-US" sz="1400" b="0" i="0" u="none" strike="noStrike" kern="1200">
                          <a:effectLst/>
                          <a:latin typeface="Calibri" panose="020F0502020204030204" pitchFamily="34" charset="0"/>
                          <a:ea typeface="Times New Roman" panose="02020603050405020304" pitchFamily="18" charset="0"/>
                          <a:cs typeface="Times New Roman" panose="02020603050405020304" pitchFamily="18" charset="0"/>
                        </a:rPr>
                        <a:t> Like holding a breath before a list.</a:t>
                      </a:r>
                      <a:endParaRPr lang="en-US" sz="2100" b="0" i="0" u="none" strike="noStrike">
                        <a:effectLst/>
                        <a:latin typeface="Arial" panose="020B0604020202020204" pitchFamily="34" charset="0"/>
                      </a:endParaRPr>
                    </a:p>
                  </a:txBody>
                  <a:tcPr marL="78916" marR="78916" marT="109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65676058"/>
                  </a:ext>
                </a:extLst>
              </a:tr>
              <a:tr h="448066">
                <a:tc>
                  <a:txBody>
                    <a:bodyPr/>
                    <a:lstStyle/>
                    <a:p>
                      <a:pPr marL="0" marR="0" algn="l" fontAlgn="t">
                        <a:lnSpc>
                          <a:spcPct val="107000"/>
                        </a:lnSpc>
                        <a:spcBef>
                          <a:spcPts val="0"/>
                        </a:spcBef>
                        <a:spcAft>
                          <a:spcPts val="0"/>
                        </a:spcAft>
                      </a:pPr>
                      <a:r>
                        <a:rPr lang="en-US" sz="1300" b="0" i="0" u="none" strike="noStrike">
                          <a:effectLst/>
                          <a:latin typeface="Calibri" panose="020F0502020204030204" pitchFamily="34" charset="0"/>
                          <a:ea typeface="Calibri" panose="020F0502020204030204" pitchFamily="34" charset="0"/>
                          <a:cs typeface="Times New Roman" panose="02020603050405020304" pitchFamily="18" charset="0"/>
                        </a:rPr>
                        <a:t>M-dash</a:t>
                      </a:r>
                      <a:endParaRPr lang="en-US" sz="2100" b="0" i="0" u="none" strike="noStrike">
                        <a:effectLst/>
                        <a:latin typeface="Arial" panose="020B0604020202020204" pitchFamily="34" charset="0"/>
                      </a:endParaRPr>
                    </a:p>
                  </a:txBody>
                  <a:tcPr marL="78916" marR="78916" marT="109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93000"/>
                        </a:lnSpc>
                        <a:spcBef>
                          <a:spcPts val="0"/>
                        </a:spcBef>
                        <a:spcAft>
                          <a:spcPts val="0"/>
                        </a:spcAft>
                      </a:pPr>
                      <a:r>
                        <a:rPr lang="en-US" sz="1400" b="0" i="0" u="none" strike="noStrike" kern="1200" dirty="0">
                          <a:effectLst/>
                          <a:latin typeface="Calibri" panose="020F0502020204030204" pitchFamily="34" charset="0"/>
                          <a:ea typeface="Times New Roman" panose="02020603050405020304" pitchFamily="18" charset="0"/>
                          <a:cs typeface="Times New Roman" panose="02020603050405020304" pitchFamily="18" charset="0"/>
                        </a:rPr>
                        <a:t>M-dash is used to set apart information in the middle of the text and draw attention to it. It</a:t>
                      </a:r>
                      <a:r>
                        <a:rPr lang="en-US" sz="1400" b="0" i="0" u="none" strike="noStrike" kern="1200" dirty="0">
                          <a:effectLst/>
                          <a:latin typeface="Franklin Gothic Book" panose="020B0503020102020204" pitchFamily="34" charset="0"/>
                          <a:ea typeface="Times New Roman" panose="02020603050405020304" pitchFamily="18" charset="0"/>
                          <a:cs typeface="Times New Roman" panose="02020603050405020304" pitchFamily="18" charset="0"/>
                        </a:rPr>
                        <a:t>’</a:t>
                      </a:r>
                      <a:r>
                        <a:rPr lang="en-US" sz="1400" b="0" i="0" u="none" strike="noStrike" kern="1200" dirty="0">
                          <a:effectLst/>
                          <a:latin typeface="Calibri" panose="020F0502020204030204" pitchFamily="34" charset="0"/>
                          <a:ea typeface="Times New Roman" panose="02020603050405020304" pitchFamily="18" charset="0"/>
                          <a:cs typeface="Times New Roman" panose="02020603050405020304" pitchFamily="18" charset="0"/>
                        </a:rPr>
                        <a:t>s like a discovery. </a:t>
                      </a:r>
                      <a:endParaRPr lang="en-US" sz="2100" b="0" i="0" u="none" strike="noStrike" dirty="0">
                        <a:effectLst/>
                        <a:latin typeface="Arial" panose="020B0604020202020204" pitchFamily="34" charset="0"/>
                      </a:endParaRPr>
                    </a:p>
                  </a:txBody>
                  <a:tcPr marL="78916" marR="78916" marT="109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00242008"/>
                  </a:ext>
                </a:extLst>
              </a:tr>
              <a:tr h="448066">
                <a:tc>
                  <a:txBody>
                    <a:bodyPr/>
                    <a:lstStyle/>
                    <a:p>
                      <a:pPr marL="0" marR="0" algn="l" fontAlgn="t">
                        <a:lnSpc>
                          <a:spcPct val="107000"/>
                        </a:lnSpc>
                        <a:spcBef>
                          <a:spcPts val="0"/>
                        </a:spcBef>
                        <a:spcAft>
                          <a:spcPts val="0"/>
                        </a:spcAft>
                      </a:pPr>
                      <a:r>
                        <a:rPr lang="en-US" sz="1400" b="0" i="0" u="none" strike="noStrike" dirty="0">
                          <a:effectLst/>
                          <a:latin typeface="Arial" panose="020B0604020202020204" pitchFamily="34" charset="0"/>
                        </a:rPr>
                        <a:t>Asterix</a:t>
                      </a:r>
                    </a:p>
                  </a:txBody>
                  <a:tcPr marL="78916" marR="78916" marT="109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lnSpc>
                          <a:spcPct val="93000"/>
                        </a:lnSpc>
                        <a:spcBef>
                          <a:spcPts val="0"/>
                        </a:spcBef>
                        <a:spcAft>
                          <a:spcPts val="0"/>
                        </a:spcAft>
                      </a:pPr>
                      <a:r>
                        <a:rPr lang="en-US" sz="1400" b="0" i="0" u="none" strike="noStrike" dirty="0">
                          <a:effectLst/>
                          <a:latin typeface="Arial" panose="020B0604020202020204" pitchFamily="34" charset="0"/>
                        </a:rPr>
                        <a:t>Asterix is the small star above the 8 key.  Use it as a more obvious transition between sections. </a:t>
                      </a:r>
                    </a:p>
                  </a:txBody>
                  <a:tcPr marL="78916" marR="78916" marT="109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96843943"/>
                  </a:ext>
                </a:extLst>
              </a:tr>
            </a:tbl>
          </a:graphicData>
        </a:graphic>
      </p:graphicFrame>
    </p:spTree>
    <p:extLst>
      <p:ext uri="{BB962C8B-B14F-4D97-AF65-F5344CB8AC3E}">
        <p14:creationId xmlns:p14="http://schemas.microsoft.com/office/powerpoint/2010/main" val="4260877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57B41-456E-4DE2-BA01-555A030324D7}"/>
              </a:ext>
            </a:extLst>
          </p:cNvPr>
          <p:cNvSpPr>
            <a:spLocks noGrp="1"/>
          </p:cNvSpPr>
          <p:nvPr>
            <p:ph type="title"/>
          </p:nvPr>
        </p:nvSpPr>
        <p:spPr/>
        <p:txBody>
          <a:bodyPr/>
          <a:lstStyle/>
          <a:p>
            <a:r>
              <a:rPr lang="en-US" dirty="0"/>
              <a:t>How to write an author biography</a:t>
            </a:r>
          </a:p>
        </p:txBody>
      </p:sp>
      <p:sp>
        <p:nvSpPr>
          <p:cNvPr id="3" name="Content Placeholder 2">
            <a:extLst>
              <a:ext uri="{FF2B5EF4-FFF2-40B4-BE49-F238E27FC236}">
                <a16:creationId xmlns:a16="http://schemas.microsoft.com/office/drawing/2014/main" id="{9306AF65-AD57-4726-ACA9-803FAB8CD9A0}"/>
              </a:ext>
            </a:extLst>
          </p:cNvPr>
          <p:cNvSpPr>
            <a:spLocks noGrp="1"/>
          </p:cNvSpPr>
          <p:nvPr>
            <p:ph idx="1"/>
          </p:nvPr>
        </p:nvSpPr>
        <p:spPr/>
        <p:txBody>
          <a:bodyPr/>
          <a:lstStyle/>
          <a:p>
            <a:r>
              <a:rPr lang="en-US" dirty="0"/>
              <a:t>Lead with your name in third person </a:t>
            </a:r>
          </a:p>
          <a:p>
            <a:r>
              <a:rPr lang="en-US" dirty="0"/>
              <a:t>Combine a former job or role with your new title “travel writer” </a:t>
            </a:r>
          </a:p>
          <a:p>
            <a:r>
              <a:rPr lang="en-US" dirty="0"/>
              <a:t>Give an overview of your travels </a:t>
            </a:r>
          </a:p>
          <a:p>
            <a:r>
              <a:rPr lang="en-US" dirty="0"/>
              <a:t>Select one place that “stands out” to you (probably your forever essay)</a:t>
            </a:r>
          </a:p>
          <a:p>
            <a:r>
              <a:rPr lang="en-US" dirty="0"/>
              <a:t>Mention taking the class </a:t>
            </a:r>
          </a:p>
          <a:p>
            <a:r>
              <a:rPr lang="en-US" dirty="0"/>
              <a:t>Plans for the future—traveling, reading about a special place, writing memoir for family. </a:t>
            </a:r>
          </a:p>
          <a:p>
            <a:r>
              <a:rPr lang="en-US" dirty="0"/>
              <a:t>Aim for 100-200 words</a:t>
            </a:r>
          </a:p>
        </p:txBody>
      </p:sp>
    </p:spTree>
    <p:extLst>
      <p:ext uri="{BB962C8B-B14F-4D97-AF65-F5344CB8AC3E}">
        <p14:creationId xmlns:p14="http://schemas.microsoft.com/office/powerpoint/2010/main" val="1831938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B9189-EE6C-4B48-86CF-AA6472E49E34}"/>
              </a:ext>
            </a:extLst>
          </p:cNvPr>
          <p:cNvSpPr>
            <a:spLocks noGrp="1"/>
          </p:cNvSpPr>
          <p:nvPr>
            <p:ph type="title"/>
          </p:nvPr>
        </p:nvSpPr>
        <p:spPr/>
        <p:txBody>
          <a:bodyPr/>
          <a:lstStyle/>
          <a:p>
            <a:r>
              <a:rPr lang="en-US" dirty="0"/>
              <a:t>Statements to avoid in your author biography</a:t>
            </a:r>
          </a:p>
        </p:txBody>
      </p:sp>
      <p:sp>
        <p:nvSpPr>
          <p:cNvPr id="3" name="Content Placeholder 2">
            <a:extLst>
              <a:ext uri="{FF2B5EF4-FFF2-40B4-BE49-F238E27FC236}">
                <a16:creationId xmlns:a16="http://schemas.microsoft.com/office/drawing/2014/main" id="{AF3C44BA-B171-4CD1-BA77-318192AAFB8F}"/>
              </a:ext>
            </a:extLst>
          </p:cNvPr>
          <p:cNvSpPr>
            <a:spLocks noGrp="1"/>
          </p:cNvSpPr>
          <p:nvPr>
            <p:ph idx="1"/>
          </p:nvPr>
        </p:nvSpPr>
        <p:spPr/>
        <p:txBody>
          <a:bodyPr/>
          <a:lstStyle/>
          <a:p>
            <a:r>
              <a:rPr lang="en-US" sz="3600" dirty="0"/>
              <a:t>Avoid: </a:t>
            </a:r>
          </a:p>
          <a:p>
            <a:pPr lvl="1"/>
            <a:r>
              <a:rPr lang="en-US" sz="3600" dirty="0"/>
              <a:t> “found her passion” </a:t>
            </a:r>
          </a:p>
          <a:p>
            <a:pPr lvl="1"/>
            <a:r>
              <a:rPr lang="en-US" sz="3600" dirty="0"/>
              <a:t>“follows her dreams” </a:t>
            </a:r>
          </a:p>
          <a:p>
            <a:pPr lvl="1"/>
            <a:r>
              <a:rPr lang="en-US" sz="3600" dirty="0"/>
              <a:t>“lives the best life” </a:t>
            </a:r>
          </a:p>
          <a:p>
            <a:pPr lvl="1"/>
            <a:r>
              <a:rPr lang="en-US" sz="3600" dirty="0"/>
              <a:t>“spends her time”</a:t>
            </a:r>
          </a:p>
          <a:p>
            <a:endParaRPr lang="en-US" dirty="0"/>
          </a:p>
        </p:txBody>
      </p:sp>
    </p:spTree>
    <p:extLst>
      <p:ext uri="{BB962C8B-B14F-4D97-AF65-F5344CB8AC3E}">
        <p14:creationId xmlns:p14="http://schemas.microsoft.com/office/powerpoint/2010/main" val="3455703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B21B4-F8A2-419E-B2D1-7EA8A4A853C0}"/>
              </a:ext>
            </a:extLst>
          </p:cNvPr>
          <p:cNvSpPr>
            <a:spLocks noGrp="1"/>
          </p:cNvSpPr>
          <p:nvPr>
            <p:ph type="title"/>
          </p:nvPr>
        </p:nvSpPr>
        <p:spPr/>
        <p:txBody>
          <a:bodyPr/>
          <a:lstStyle/>
          <a:p>
            <a:r>
              <a:rPr lang="en-US" dirty="0"/>
              <a:t>Sample Author Biography…</a:t>
            </a:r>
          </a:p>
        </p:txBody>
      </p:sp>
      <p:sp>
        <p:nvSpPr>
          <p:cNvPr id="3" name="Content Placeholder 2">
            <a:extLst>
              <a:ext uri="{FF2B5EF4-FFF2-40B4-BE49-F238E27FC236}">
                <a16:creationId xmlns:a16="http://schemas.microsoft.com/office/drawing/2014/main" id="{933B3D7C-36FC-4D56-AAB7-7E7572EE304B}"/>
              </a:ext>
            </a:extLst>
          </p:cNvPr>
          <p:cNvSpPr>
            <a:spLocks noGrp="1"/>
          </p:cNvSpPr>
          <p:nvPr>
            <p:ph idx="1"/>
          </p:nvPr>
        </p:nvSpPr>
        <p:spPr/>
        <p:txBody>
          <a:bodyPr>
            <a:normAutofit fontScale="92500" lnSpcReduction="20000"/>
          </a:bodyPr>
          <a:lstStyle/>
          <a:p>
            <a:r>
              <a:rPr lang="en-US" sz="2400" dirty="0">
                <a:latin typeface="Calibri" panose="020F0502020204030204" pitchFamily="34" charset="0"/>
                <a:cs typeface="Calibri" panose="020F0502020204030204" pitchFamily="34" charset="0"/>
              </a:rPr>
              <a:t>Lesley Klenk, PhD, a published writer, blogger, and teacher of travel writing, has made her home primarily in Washington state with a few stints in the Northeast and the Heartland while earning advanced degrees in English. Her writing meanders through the genres of literary fiction, travelogue, memoir, and creative non-fiction. You can read her work on her travel blog, </a:t>
            </a:r>
            <a:r>
              <a:rPr lang="en-US" sz="2400" i="1" dirty="0">
                <a:latin typeface="Calibri" panose="020F0502020204030204" pitchFamily="34" charset="0"/>
                <a:cs typeface="Calibri" panose="020F0502020204030204" pitchFamily="34" charset="0"/>
              </a:rPr>
              <a:t>Travels with Paul</a:t>
            </a:r>
            <a:r>
              <a:rPr lang="en-US" sz="2400" dirty="0">
                <a:latin typeface="Calibri" panose="020F0502020204030204" pitchFamily="34" charset="0"/>
                <a:cs typeface="Calibri" panose="020F0502020204030204" pitchFamily="34" charset="0"/>
              </a:rPr>
              <a:t>, the social media platforms </a:t>
            </a:r>
            <a:r>
              <a:rPr lang="en-US" sz="2400" i="1" dirty="0">
                <a:latin typeface="Calibri" panose="020F0502020204030204" pitchFamily="34" charset="0"/>
                <a:cs typeface="Calibri" panose="020F0502020204030204" pitchFamily="34" charset="0"/>
              </a:rPr>
              <a:t>Thurston Talk</a:t>
            </a:r>
            <a:r>
              <a:rPr lang="en-US" sz="2400" dirty="0">
                <a:latin typeface="Calibri" panose="020F0502020204030204" pitchFamily="34" charset="0"/>
                <a:cs typeface="Calibri" panose="020F0502020204030204" pitchFamily="34" charset="0"/>
              </a:rPr>
              <a:t>, </a:t>
            </a:r>
            <a:r>
              <a:rPr lang="en-US" sz="2400" i="1" dirty="0">
                <a:latin typeface="Calibri" panose="020F0502020204030204" pitchFamily="34" charset="0"/>
                <a:cs typeface="Calibri" panose="020F0502020204030204" pitchFamily="34" charset="0"/>
              </a:rPr>
              <a:t>Grays Harbor Talk</a:t>
            </a:r>
            <a:r>
              <a:rPr lang="en-US" sz="2400" dirty="0">
                <a:latin typeface="Calibri" panose="020F0502020204030204" pitchFamily="34" charset="0"/>
                <a:cs typeface="Calibri" panose="020F0502020204030204" pitchFamily="34" charset="0"/>
              </a:rPr>
              <a:t>, and the online magazine, </a:t>
            </a:r>
            <a:r>
              <a:rPr lang="en-US" sz="2400" i="1" dirty="0">
                <a:latin typeface="Calibri" panose="020F0502020204030204" pitchFamily="34" charset="0"/>
                <a:cs typeface="Calibri" panose="020F0502020204030204" pitchFamily="34" charset="0"/>
              </a:rPr>
              <a:t>Living Better After 50</a:t>
            </a:r>
            <a:r>
              <a:rPr lang="en-US" sz="2400" dirty="0">
                <a:latin typeface="Calibri" panose="020F0502020204030204" pitchFamily="34" charset="0"/>
                <a:cs typeface="Calibri" panose="020F0502020204030204" pitchFamily="34" charset="0"/>
              </a:rPr>
              <a:t>. Klenk realized her calling as a travel writer after escaping a locked bathroom stall in Mexico, surviving a close encounter with a shrieking hyena in South Africa, and stumbling into an illicit speakeasy in Paris. Her mission is to laugh her way around the world even if she does have to fly economy class.</a:t>
            </a:r>
          </a:p>
          <a:p>
            <a:r>
              <a:rPr lang="en-US" dirty="0"/>
              <a:t>133 words</a:t>
            </a:r>
          </a:p>
        </p:txBody>
      </p:sp>
    </p:spTree>
    <p:extLst>
      <p:ext uri="{BB962C8B-B14F-4D97-AF65-F5344CB8AC3E}">
        <p14:creationId xmlns:p14="http://schemas.microsoft.com/office/powerpoint/2010/main" val="4047349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36ABB-7C2C-41DC-832E-4CCEA7E430FE}"/>
              </a:ext>
            </a:extLst>
          </p:cNvPr>
          <p:cNvSpPr>
            <a:spLocks noGrp="1"/>
          </p:cNvSpPr>
          <p:nvPr>
            <p:ph type="title"/>
          </p:nvPr>
        </p:nvSpPr>
        <p:spPr/>
        <p:txBody>
          <a:bodyPr/>
          <a:lstStyle/>
          <a:p>
            <a:r>
              <a:rPr lang="en-US" dirty="0"/>
              <a:t>Template for Author Biography</a:t>
            </a:r>
          </a:p>
        </p:txBody>
      </p:sp>
      <p:sp>
        <p:nvSpPr>
          <p:cNvPr id="3" name="Content Placeholder 2">
            <a:extLst>
              <a:ext uri="{FF2B5EF4-FFF2-40B4-BE49-F238E27FC236}">
                <a16:creationId xmlns:a16="http://schemas.microsoft.com/office/drawing/2014/main" id="{B0322C10-760B-4EFB-976D-5651F5988277}"/>
              </a:ext>
            </a:extLst>
          </p:cNvPr>
          <p:cNvSpPr>
            <a:spLocks noGrp="1"/>
          </p:cNvSpPr>
          <p:nvPr>
            <p:ph idx="1"/>
          </p:nvPr>
        </p:nvSpPr>
        <p:spPr/>
        <p:txBody>
          <a:bodyPr>
            <a:noAutofit/>
          </a:bodyPr>
          <a:lstStyle/>
          <a:p>
            <a:pPr marL="0" indent="0">
              <a:buNone/>
            </a:pPr>
            <a:r>
              <a:rPr lang="en-US" sz="2800" dirty="0">
                <a:highlight>
                  <a:srgbClr val="FFFF00"/>
                </a:highlight>
              </a:rPr>
              <a:t>(Start with name</a:t>
            </a:r>
            <a:r>
              <a:rPr lang="en-US" sz="2800" dirty="0"/>
              <a:t>) a (</a:t>
            </a:r>
            <a:r>
              <a:rPr lang="en-US" sz="2800" dirty="0">
                <a:highlight>
                  <a:srgbClr val="FFFF00"/>
                </a:highlight>
              </a:rPr>
              <a:t>insert former title, vocation, </a:t>
            </a:r>
            <a:r>
              <a:rPr lang="en-US" sz="2800" dirty="0" err="1">
                <a:highlight>
                  <a:srgbClr val="FFFF00"/>
                </a:highlight>
              </a:rPr>
              <a:t>etc</a:t>
            </a:r>
            <a:r>
              <a:rPr lang="en-US" sz="2800" dirty="0"/>
              <a:t>) lives in </a:t>
            </a:r>
            <a:r>
              <a:rPr lang="en-US" sz="2800" dirty="0">
                <a:highlight>
                  <a:srgbClr val="FFFF00"/>
                </a:highlight>
              </a:rPr>
              <a:t>(insert neighborhood, city, state</a:t>
            </a:r>
            <a:r>
              <a:rPr lang="en-US" sz="2800" dirty="0"/>
              <a:t>) (</a:t>
            </a:r>
            <a:r>
              <a:rPr lang="en-US" sz="2800" dirty="0">
                <a:highlight>
                  <a:srgbClr val="FFFF00"/>
                </a:highlight>
              </a:rPr>
              <a:t>or you can say formerly lived in, etc.)</a:t>
            </a:r>
            <a:r>
              <a:rPr lang="en-US" sz="2800" dirty="0"/>
              <a:t>. Her interests include: (</a:t>
            </a:r>
            <a:r>
              <a:rPr lang="en-US" sz="2800" dirty="0">
                <a:highlight>
                  <a:srgbClr val="FFFF00"/>
                </a:highlight>
              </a:rPr>
              <a:t>list writing, history, education, etc.)</a:t>
            </a:r>
            <a:r>
              <a:rPr lang="en-US" sz="2800" dirty="0"/>
              <a:t> Her travel writing is inspired by her trips to </a:t>
            </a:r>
            <a:r>
              <a:rPr lang="en-US" sz="2800" dirty="0">
                <a:highlight>
                  <a:srgbClr val="FFFF00"/>
                </a:highlight>
              </a:rPr>
              <a:t>(insert all trips),</a:t>
            </a:r>
            <a:r>
              <a:rPr lang="en-US" sz="2800" dirty="0"/>
              <a:t>  but her journey to </a:t>
            </a:r>
            <a:r>
              <a:rPr lang="en-US" sz="2800" dirty="0">
                <a:highlight>
                  <a:srgbClr val="FFFF00"/>
                </a:highlight>
              </a:rPr>
              <a:t>(insert place of essay) </a:t>
            </a:r>
            <a:r>
              <a:rPr lang="en-US" sz="2800" dirty="0"/>
              <a:t>helped her </a:t>
            </a:r>
            <a:r>
              <a:rPr lang="en-US" sz="2800" dirty="0">
                <a:highlight>
                  <a:srgbClr val="FFFF00"/>
                </a:highlight>
              </a:rPr>
              <a:t>(insert understanding of, realization to, etc.). </a:t>
            </a:r>
            <a:r>
              <a:rPr lang="en-US" sz="2800" dirty="0"/>
              <a:t>Following the author’s participation in the travel writing class, she now plans to </a:t>
            </a:r>
            <a:r>
              <a:rPr lang="en-US" sz="2800" dirty="0">
                <a:highlight>
                  <a:srgbClr val="FFFF00"/>
                </a:highlight>
              </a:rPr>
              <a:t>(insert write, travel, memoirs, research, </a:t>
            </a:r>
            <a:r>
              <a:rPr lang="en-US" sz="2800" dirty="0" err="1">
                <a:highlight>
                  <a:srgbClr val="FFFF00"/>
                </a:highlight>
              </a:rPr>
              <a:t>etc</a:t>
            </a:r>
            <a:r>
              <a:rPr lang="en-US" sz="2800" dirty="0">
                <a:highlight>
                  <a:srgbClr val="FFFF00"/>
                </a:highlight>
              </a:rPr>
              <a:t>).</a:t>
            </a:r>
            <a:r>
              <a:rPr lang="en-US" sz="2800" dirty="0"/>
              <a:t>  </a:t>
            </a:r>
            <a:r>
              <a:rPr lang="en-US" sz="2800" dirty="0">
                <a:highlight>
                  <a:srgbClr val="FFFF00"/>
                </a:highlight>
              </a:rPr>
              <a:t>(insert a funny or moving statement about the power of travel to end biography)</a:t>
            </a:r>
          </a:p>
        </p:txBody>
      </p:sp>
    </p:spTree>
    <p:extLst>
      <p:ext uri="{BB962C8B-B14F-4D97-AF65-F5344CB8AC3E}">
        <p14:creationId xmlns:p14="http://schemas.microsoft.com/office/powerpoint/2010/main" val="2381610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35208-F02C-42AF-8AD0-D8CA56809CB5}"/>
              </a:ext>
            </a:extLst>
          </p:cNvPr>
          <p:cNvSpPr>
            <a:spLocks noGrp="1"/>
          </p:cNvSpPr>
          <p:nvPr>
            <p:ph type="title"/>
          </p:nvPr>
        </p:nvSpPr>
        <p:spPr/>
        <p:txBody>
          <a:bodyPr/>
          <a:lstStyle/>
          <a:p>
            <a:r>
              <a:rPr lang="en-US" dirty="0"/>
              <a:t>How to write back cover reviews</a:t>
            </a:r>
          </a:p>
        </p:txBody>
      </p:sp>
      <p:sp>
        <p:nvSpPr>
          <p:cNvPr id="3" name="Content Placeholder 2">
            <a:extLst>
              <a:ext uri="{FF2B5EF4-FFF2-40B4-BE49-F238E27FC236}">
                <a16:creationId xmlns:a16="http://schemas.microsoft.com/office/drawing/2014/main" id="{F0461F48-67E2-4822-91A3-77E7DED6D580}"/>
              </a:ext>
            </a:extLst>
          </p:cNvPr>
          <p:cNvSpPr>
            <a:spLocks noGrp="1"/>
          </p:cNvSpPr>
          <p:nvPr>
            <p:ph idx="1"/>
          </p:nvPr>
        </p:nvSpPr>
        <p:spPr/>
        <p:txBody>
          <a:bodyPr>
            <a:normAutofit fontScale="92500" lnSpcReduction="10000"/>
          </a:bodyPr>
          <a:lstStyle/>
          <a:p>
            <a:r>
              <a:rPr lang="en-US" dirty="0"/>
              <a:t>Back cover reviews are short statements by other authors and reviewers praising the work.  They can be:</a:t>
            </a:r>
          </a:p>
          <a:p>
            <a:pPr marL="0" indent="0">
              <a:buNone/>
            </a:pPr>
            <a:endParaRPr lang="en-US" dirty="0"/>
          </a:p>
          <a:p>
            <a:pPr lvl="1"/>
            <a:r>
              <a:rPr lang="en-US" sz="2400" dirty="0"/>
              <a:t>Other experts in the same field who confirm truth of the text’s interpretation</a:t>
            </a:r>
          </a:p>
          <a:p>
            <a:pPr lvl="1"/>
            <a:endParaRPr lang="en-US" sz="2400" dirty="0"/>
          </a:p>
          <a:p>
            <a:pPr lvl="1"/>
            <a:r>
              <a:rPr lang="en-US" sz="2400" dirty="0"/>
              <a:t>Named publications that validate the quality of the work</a:t>
            </a:r>
          </a:p>
          <a:p>
            <a:pPr lvl="1"/>
            <a:endParaRPr lang="en-US" sz="2400" dirty="0"/>
          </a:p>
          <a:p>
            <a:pPr lvl="1"/>
            <a:r>
              <a:rPr lang="en-US" sz="2400" dirty="0"/>
              <a:t>An author from a different genre who has a big readership.</a:t>
            </a:r>
          </a:p>
          <a:p>
            <a:pPr marL="530352" lvl="1" indent="0">
              <a:buNone/>
            </a:pPr>
            <a:r>
              <a:rPr lang="en-US" dirty="0"/>
              <a:t> </a:t>
            </a:r>
          </a:p>
        </p:txBody>
      </p:sp>
    </p:spTree>
    <p:extLst>
      <p:ext uri="{BB962C8B-B14F-4D97-AF65-F5344CB8AC3E}">
        <p14:creationId xmlns:p14="http://schemas.microsoft.com/office/powerpoint/2010/main" val="2715086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60AD7-E191-4064-9ECA-CC4F60BFB902}"/>
              </a:ext>
            </a:extLst>
          </p:cNvPr>
          <p:cNvSpPr>
            <a:spLocks noGrp="1"/>
          </p:cNvSpPr>
          <p:nvPr>
            <p:ph type="title"/>
          </p:nvPr>
        </p:nvSpPr>
        <p:spPr/>
        <p:txBody>
          <a:bodyPr/>
          <a:lstStyle/>
          <a:p>
            <a:r>
              <a:rPr lang="en-US" dirty="0"/>
              <a:t>Keys to writing back cover reviews</a:t>
            </a:r>
          </a:p>
        </p:txBody>
      </p:sp>
      <p:sp>
        <p:nvSpPr>
          <p:cNvPr id="3" name="Content Placeholder 2">
            <a:extLst>
              <a:ext uri="{FF2B5EF4-FFF2-40B4-BE49-F238E27FC236}">
                <a16:creationId xmlns:a16="http://schemas.microsoft.com/office/drawing/2014/main" id="{5657BF93-6C0F-472F-A41E-0EEAE36C6698}"/>
              </a:ext>
            </a:extLst>
          </p:cNvPr>
          <p:cNvSpPr>
            <a:spLocks noGrp="1"/>
          </p:cNvSpPr>
          <p:nvPr>
            <p:ph idx="1"/>
          </p:nvPr>
        </p:nvSpPr>
        <p:spPr/>
        <p:txBody>
          <a:bodyPr/>
          <a:lstStyle/>
          <a:p>
            <a:pPr lvl="1"/>
            <a:r>
              <a:rPr lang="en-US" dirty="0"/>
              <a:t>Keep the </a:t>
            </a:r>
            <a:r>
              <a:rPr lang="en-US" b="1" dirty="0"/>
              <a:t>writing</a:t>
            </a:r>
            <a:r>
              <a:rPr lang="en-US" dirty="0"/>
              <a:t> tight. ...2-3 sentences maximum </a:t>
            </a:r>
            <a:r>
              <a:rPr lang="en-US" b="1" dirty="0"/>
              <a:t>(I did not follow this rule at all. See your back cover reviews on the final slides)</a:t>
            </a:r>
          </a:p>
          <a:p>
            <a:pPr lvl="1"/>
            <a:r>
              <a:rPr lang="en-US" dirty="0"/>
              <a:t>Put in a hook for the reader—a sneak peak, an alluring idea (including perhaps a play on words that alludes to the title or topic)</a:t>
            </a:r>
          </a:p>
          <a:p>
            <a:pPr lvl="1"/>
            <a:r>
              <a:rPr lang="en-US" dirty="0"/>
              <a:t>Grab the reader with bright, bold descriptive words</a:t>
            </a:r>
          </a:p>
          <a:p>
            <a:pPr lvl="1"/>
            <a:r>
              <a:rPr lang="en-US" dirty="0"/>
              <a:t>Leave the reader with a sense of anticipation </a:t>
            </a:r>
          </a:p>
          <a:p>
            <a:pPr marL="530352" lvl="1" indent="0">
              <a:buNone/>
            </a:pPr>
            <a:endParaRPr lang="en-US" dirty="0"/>
          </a:p>
          <a:p>
            <a:pPr lvl="1"/>
            <a:r>
              <a:rPr lang="en-US" dirty="0"/>
              <a:t>Types of back cover reviews include: overview of the larger topic or conflict; comparison to another work; description of stylistic devices used by the author, summary of the text, etc. </a:t>
            </a:r>
          </a:p>
          <a:p>
            <a:pPr marL="0" indent="0">
              <a:buNone/>
            </a:pPr>
            <a:endParaRPr lang="en-US" dirty="0"/>
          </a:p>
        </p:txBody>
      </p:sp>
    </p:spTree>
    <p:extLst>
      <p:ext uri="{BB962C8B-B14F-4D97-AF65-F5344CB8AC3E}">
        <p14:creationId xmlns:p14="http://schemas.microsoft.com/office/powerpoint/2010/main" val="34470930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ACA98-480C-49D9-9572-4A4C15BA537D}"/>
              </a:ext>
            </a:extLst>
          </p:cNvPr>
          <p:cNvSpPr>
            <a:spLocks noGrp="1"/>
          </p:cNvSpPr>
          <p:nvPr>
            <p:ph type="title"/>
          </p:nvPr>
        </p:nvSpPr>
        <p:spPr/>
        <p:txBody>
          <a:bodyPr/>
          <a:lstStyle/>
          <a:p>
            <a:r>
              <a:rPr lang="en-US" dirty="0"/>
              <a:t>Examples of back cover reviews </a:t>
            </a:r>
          </a:p>
        </p:txBody>
      </p:sp>
      <p:sp>
        <p:nvSpPr>
          <p:cNvPr id="3" name="Content Placeholder 2">
            <a:extLst>
              <a:ext uri="{FF2B5EF4-FFF2-40B4-BE49-F238E27FC236}">
                <a16:creationId xmlns:a16="http://schemas.microsoft.com/office/drawing/2014/main" id="{4D32A477-3D25-4340-AF90-AF6E9E5720A5}"/>
              </a:ext>
            </a:extLst>
          </p:cNvPr>
          <p:cNvSpPr>
            <a:spLocks noGrp="1"/>
          </p:cNvSpPr>
          <p:nvPr>
            <p:ph idx="1"/>
          </p:nvPr>
        </p:nvSpPr>
        <p:spPr>
          <a:xfrm>
            <a:off x="1371600" y="2286000"/>
            <a:ext cx="9601200" cy="4095750"/>
          </a:xfrm>
        </p:spPr>
        <p:txBody>
          <a:bodyPr>
            <a:normAutofit fontScale="85000" lnSpcReduction="20000"/>
          </a:bodyPr>
          <a:lstStyle/>
          <a:p>
            <a:r>
              <a:rPr lang="en-US" sz="2300" dirty="0">
                <a:solidFill>
                  <a:srgbClr val="000000"/>
                </a:solidFill>
                <a:latin typeface="Georgia" panose="02040502050405020303" pitchFamily="18" charset="0"/>
                <a:ea typeface="Calibri" panose="020F0502020204030204" pitchFamily="34" charset="0"/>
                <a:cs typeface="Times New Roman" panose="02020603050405020304" pitchFamily="18" charset="0"/>
              </a:rPr>
              <a:t>“Jim Lynch is an extraordinary writer. … In `Before the Wind’ he captures the essence of it all. … A story of family, fortune and change that critics have justly compared to Ken Kesey’s classic `Sometimes a Great Notion.” – The Florida Times Union </a:t>
            </a:r>
            <a:r>
              <a:rPr lang="en-US" sz="2300" dirty="0">
                <a:solidFill>
                  <a:srgbClr val="000000"/>
                </a:solidFill>
                <a:highlight>
                  <a:srgbClr val="FFFF00"/>
                </a:highlight>
                <a:latin typeface="Georgia" panose="02040502050405020303" pitchFamily="18" charset="0"/>
                <a:ea typeface="Calibri" panose="020F0502020204030204" pitchFamily="34" charset="0"/>
                <a:cs typeface="Times New Roman" panose="02020603050405020304" pitchFamily="18" charset="0"/>
              </a:rPr>
              <a:t>(comparison to another work)</a:t>
            </a:r>
          </a:p>
          <a:p>
            <a:r>
              <a:rPr lang="en-US" sz="2300" dirty="0">
                <a:solidFill>
                  <a:srgbClr val="000000"/>
                </a:solidFill>
                <a:latin typeface="Georgia" panose="02040502050405020303" pitchFamily="18" charset="0"/>
                <a:ea typeface="Calibri" panose="020F0502020204030204" pitchFamily="34" charset="0"/>
                <a:cs typeface="Times New Roman" panose="02020603050405020304" pitchFamily="18" charset="0"/>
              </a:rPr>
              <a:t>"From the first paragraph I was hooked by Jim Lynch's language, his humor, his wisdom. The characters are marvelous, the storytelling confident and rollicking; the whole book a delight and a surprise." --Maria Semple, "Where'd You Go, Bernadette?“ </a:t>
            </a:r>
            <a:r>
              <a:rPr lang="en-US" sz="2300" dirty="0">
                <a:solidFill>
                  <a:srgbClr val="000000"/>
                </a:solidFill>
                <a:highlight>
                  <a:srgbClr val="FFFF00"/>
                </a:highlight>
                <a:latin typeface="Georgia" panose="02040502050405020303" pitchFamily="18" charset="0"/>
                <a:ea typeface="Calibri" panose="020F0502020204030204" pitchFamily="34" charset="0"/>
                <a:cs typeface="Times New Roman" panose="02020603050405020304" pitchFamily="18" charset="0"/>
              </a:rPr>
              <a:t>(description of stylistic devices)</a:t>
            </a:r>
          </a:p>
          <a:p>
            <a:r>
              <a:rPr lang="en-US" sz="2300" dirty="0">
                <a:solidFill>
                  <a:srgbClr val="000000"/>
                </a:solidFill>
                <a:latin typeface="Georgia" panose="02040502050405020303" pitchFamily="18" charset="0"/>
                <a:ea typeface="Calibri" panose="020F0502020204030204" pitchFamily="34" charset="0"/>
                <a:cs typeface="Times New Roman" panose="02020603050405020304" pitchFamily="18" charset="0"/>
              </a:rPr>
              <a:t>"Not just any writer could weave a story about sailing, speed dating, dysfunctional family dynamics and Albert Einstein into an emotionally resonant novel, but Jim Lynch is the man for it." -- The Seattle Times </a:t>
            </a:r>
            <a:r>
              <a:rPr lang="en-US" sz="2300" dirty="0">
                <a:solidFill>
                  <a:srgbClr val="000000"/>
                </a:solidFill>
                <a:highlight>
                  <a:srgbClr val="FFFF00"/>
                </a:highlight>
                <a:latin typeface="Georgia" panose="02040502050405020303" pitchFamily="18" charset="0"/>
                <a:ea typeface="Calibri" panose="020F0502020204030204" pitchFamily="34" charset="0"/>
                <a:cs typeface="Times New Roman" panose="02020603050405020304" pitchFamily="18" charset="0"/>
              </a:rPr>
              <a:t>(summary)</a:t>
            </a:r>
          </a:p>
          <a:p>
            <a:r>
              <a:rPr lang="en-US" sz="2300" dirty="0">
                <a:solidFill>
                  <a:srgbClr val="000000"/>
                </a:solidFill>
                <a:latin typeface="Georgia" panose="02040502050405020303" pitchFamily="18" charset="0"/>
                <a:ea typeface="Calibri" panose="020F0502020204030204" pitchFamily="34" charset="0"/>
                <a:cs typeface="Times New Roman" panose="02020603050405020304" pitchFamily="18" charset="0"/>
              </a:rPr>
              <a:t>“Lynch writes about the science of sailing and the grandeur of Puget Sound with a Melville-like attention to detail, but in the very concreteness of those details a kind of poetry emerges that speaks of the transience of life in all its terrible beauty and exhilarating terror.” —Booklist </a:t>
            </a:r>
            <a:r>
              <a:rPr lang="en-US" sz="2300" dirty="0">
                <a:solidFill>
                  <a:srgbClr val="000000"/>
                </a:solidFill>
                <a:highlight>
                  <a:srgbClr val="FFFF00"/>
                </a:highlight>
                <a:latin typeface="Georgia" panose="02040502050405020303" pitchFamily="18" charset="0"/>
                <a:ea typeface="Calibri" panose="020F0502020204030204" pitchFamily="34" charset="0"/>
                <a:cs typeface="Times New Roman" panose="02020603050405020304" pitchFamily="18" charset="0"/>
              </a:rPr>
              <a:t>(larger context or topic)</a:t>
            </a:r>
          </a:p>
          <a:p>
            <a:pPr marL="0" indent="0">
              <a:buNone/>
            </a:pPr>
            <a:endParaRPr lang="en-US" dirty="0">
              <a:solidFill>
                <a:srgbClr val="000000"/>
              </a:solidFill>
              <a:highlight>
                <a:srgbClr val="FFFF00"/>
              </a:highlight>
              <a:latin typeface="Georgia" panose="02040502050405020303" pitchFamily="18" charset="0"/>
              <a:ea typeface="Calibri" panose="020F0502020204030204" pitchFamily="34" charset="0"/>
              <a:cs typeface="Times New Roman" panose="02020603050405020304" pitchFamily="18" charset="0"/>
            </a:endParaRPr>
          </a:p>
          <a:p>
            <a:endParaRPr lang="en-US" dirty="0">
              <a:solidFill>
                <a:srgbClr val="000000"/>
              </a:solidFill>
              <a:highlight>
                <a:srgbClr val="FFFF00"/>
              </a:highlight>
              <a:latin typeface="Georgia" panose="02040502050405020303"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3172352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5F459-8BD3-4B13-B143-07CBAB70A889}"/>
              </a:ext>
            </a:extLst>
          </p:cNvPr>
          <p:cNvSpPr>
            <a:spLocks noGrp="1"/>
          </p:cNvSpPr>
          <p:nvPr>
            <p:ph type="title"/>
          </p:nvPr>
        </p:nvSpPr>
        <p:spPr/>
        <p:txBody>
          <a:bodyPr/>
          <a:lstStyle/>
          <a:p>
            <a:r>
              <a:rPr lang="en-US" dirty="0"/>
              <a:t>Template for writing a comparison to another author back cover review</a:t>
            </a:r>
          </a:p>
        </p:txBody>
      </p:sp>
      <p:sp>
        <p:nvSpPr>
          <p:cNvPr id="3" name="Content Placeholder 2">
            <a:extLst>
              <a:ext uri="{FF2B5EF4-FFF2-40B4-BE49-F238E27FC236}">
                <a16:creationId xmlns:a16="http://schemas.microsoft.com/office/drawing/2014/main" id="{20487086-D203-4D8C-B36E-8F2520B3474B}"/>
              </a:ext>
            </a:extLst>
          </p:cNvPr>
          <p:cNvSpPr>
            <a:spLocks noGrp="1"/>
          </p:cNvSpPr>
          <p:nvPr>
            <p:ph idx="1"/>
          </p:nvPr>
        </p:nvSpPr>
        <p:spPr/>
        <p:txBody>
          <a:bodyPr>
            <a:normAutofit lnSpcReduction="10000"/>
          </a:bodyPr>
          <a:lstStyle/>
          <a:p>
            <a:r>
              <a:rPr lang="en-US" dirty="0">
                <a:solidFill>
                  <a:srgbClr val="000000"/>
                </a:solidFill>
                <a:latin typeface="Georgia" panose="02040502050405020303" pitchFamily="18" charset="0"/>
                <a:ea typeface="Calibri" panose="020F0502020204030204" pitchFamily="34" charset="0"/>
                <a:cs typeface="Times New Roman" panose="02020603050405020304" pitchFamily="18" charset="0"/>
              </a:rPr>
              <a:t>Example: “Jim Lynch is an extraordinary writer. … In `Before the Wind’ he captures the essence of it all. … A story of family, fortune and change that critics have justly compared to Ken Kesey’s classic `Sometimes a Great Notion.” – The Florida Times Union </a:t>
            </a:r>
            <a:r>
              <a:rPr lang="en-US" dirty="0">
                <a:solidFill>
                  <a:srgbClr val="000000"/>
                </a:solidFill>
                <a:highlight>
                  <a:srgbClr val="FFFF00"/>
                </a:highlight>
                <a:latin typeface="Georgia" panose="02040502050405020303" pitchFamily="18" charset="0"/>
                <a:ea typeface="Calibri" panose="020F0502020204030204" pitchFamily="34" charset="0"/>
                <a:cs typeface="Times New Roman" panose="02020603050405020304" pitchFamily="18" charset="0"/>
              </a:rPr>
              <a:t>(comparison to another work)</a:t>
            </a:r>
          </a:p>
          <a:p>
            <a:endParaRPr lang="en-US" dirty="0">
              <a:solidFill>
                <a:srgbClr val="000000"/>
              </a:solidFill>
              <a:highlight>
                <a:srgbClr val="FFFF00"/>
              </a:highlight>
              <a:latin typeface="Georgia" panose="02040502050405020303" pitchFamily="18" charset="0"/>
              <a:cs typeface="Times New Roman" panose="02020603050405020304" pitchFamily="18" charset="0"/>
            </a:endParaRPr>
          </a:p>
          <a:p>
            <a:r>
              <a:rPr lang="en-US" dirty="0">
                <a:solidFill>
                  <a:srgbClr val="000000"/>
                </a:solidFill>
                <a:latin typeface="Georgia" panose="02040502050405020303" pitchFamily="18" charset="0"/>
                <a:cs typeface="Times New Roman" panose="02020603050405020304" pitchFamily="18" charset="0"/>
              </a:rPr>
              <a:t>Template:</a:t>
            </a:r>
            <a:r>
              <a:rPr lang="en-US" dirty="0">
                <a:solidFill>
                  <a:srgbClr val="000000"/>
                </a:solidFill>
                <a:highlight>
                  <a:srgbClr val="FFFF00"/>
                </a:highlight>
                <a:latin typeface="Georgia" panose="02040502050405020303" pitchFamily="18" charset="0"/>
                <a:cs typeface="Times New Roman" panose="02020603050405020304" pitchFamily="18" charset="0"/>
              </a:rPr>
              <a:t> (Insert name of author) </a:t>
            </a:r>
            <a:r>
              <a:rPr lang="en-US" dirty="0">
                <a:solidFill>
                  <a:srgbClr val="000000"/>
                </a:solidFill>
                <a:latin typeface="Georgia" panose="02040502050405020303" pitchFamily="18" charset="0"/>
                <a:cs typeface="Times New Roman" panose="02020603050405020304" pitchFamily="18" charset="0"/>
              </a:rPr>
              <a:t>is a </a:t>
            </a:r>
            <a:r>
              <a:rPr lang="en-US" dirty="0">
                <a:solidFill>
                  <a:srgbClr val="000000"/>
                </a:solidFill>
                <a:highlight>
                  <a:srgbClr val="FFFF00"/>
                </a:highlight>
                <a:latin typeface="Georgia" panose="02040502050405020303" pitchFamily="18" charset="0"/>
                <a:cs typeface="Times New Roman" panose="02020603050405020304" pitchFamily="18" charset="0"/>
              </a:rPr>
              <a:t>(insert positive adjective) </a:t>
            </a:r>
            <a:r>
              <a:rPr lang="en-US" dirty="0">
                <a:solidFill>
                  <a:srgbClr val="000000"/>
                </a:solidFill>
                <a:latin typeface="Georgia" panose="02040502050405020303" pitchFamily="18" charset="0"/>
                <a:cs typeface="Times New Roman" panose="02020603050405020304" pitchFamily="18" charset="0"/>
              </a:rPr>
              <a:t>writer. In </a:t>
            </a:r>
            <a:r>
              <a:rPr lang="en-US" dirty="0">
                <a:solidFill>
                  <a:srgbClr val="000000"/>
                </a:solidFill>
                <a:highlight>
                  <a:srgbClr val="FFFF00"/>
                </a:highlight>
                <a:latin typeface="Georgia" panose="02040502050405020303" pitchFamily="18" charset="0"/>
                <a:cs typeface="Times New Roman" panose="02020603050405020304" pitchFamily="18" charset="0"/>
              </a:rPr>
              <a:t>(insert title of essay</a:t>
            </a:r>
            <a:r>
              <a:rPr lang="en-US" dirty="0">
                <a:solidFill>
                  <a:srgbClr val="000000"/>
                </a:solidFill>
                <a:latin typeface="Georgia" panose="02040502050405020303" pitchFamily="18" charset="0"/>
                <a:cs typeface="Times New Roman" panose="02020603050405020304" pitchFamily="18" charset="0"/>
              </a:rPr>
              <a:t>), he/she demonstrates mastery of </a:t>
            </a:r>
            <a:r>
              <a:rPr lang="en-US" dirty="0">
                <a:solidFill>
                  <a:srgbClr val="000000"/>
                </a:solidFill>
                <a:highlight>
                  <a:srgbClr val="FFFF00"/>
                </a:highlight>
                <a:latin typeface="Georgia" panose="02040502050405020303" pitchFamily="18" charset="0"/>
                <a:cs typeface="Times New Roman" panose="02020603050405020304" pitchFamily="18" charset="0"/>
              </a:rPr>
              <a:t>(insert an overarching theme of the essay). </a:t>
            </a:r>
            <a:r>
              <a:rPr lang="en-US" dirty="0">
                <a:solidFill>
                  <a:srgbClr val="000000"/>
                </a:solidFill>
                <a:latin typeface="Georgia" panose="02040502050405020303" pitchFamily="18" charset="0"/>
                <a:cs typeface="Times New Roman" panose="02020603050405020304" pitchFamily="18" charset="0"/>
              </a:rPr>
              <a:t>It is a story of </a:t>
            </a:r>
            <a:r>
              <a:rPr lang="en-US" dirty="0">
                <a:solidFill>
                  <a:srgbClr val="000000"/>
                </a:solidFill>
                <a:highlight>
                  <a:srgbClr val="FFFF00"/>
                </a:highlight>
                <a:latin typeface="Georgia" panose="02040502050405020303" pitchFamily="18" charset="0"/>
                <a:cs typeface="Times New Roman" panose="02020603050405020304" pitchFamily="18" charset="0"/>
              </a:rPr>
              <a:t>(insert a list of three compelling ideas from the essay</a:t>
            </a:r>
            <a:r>
              <a:rPr lang="en-US" dirty="0">
                <a:solidFill>
                  <a:srgbClr val="000000"/>
                </a:solidFill>
                <a:latin typeface="Georgia" panose="02040502050405020303" pitchFamily="18" charset="0"/>
                <a:cs typeface="Times New Roman" panose="02020603050405020304" pitchFamily="18" charset="0"/>
              </a:rPr>
              <a:t>) Readers say that </a:t>
            </a:r>
            <a:r>
              <a:rPr lang="en-US" dirty="0">
                <a:solidFill>
                  <a:srgbClr val="000000"/>
                </a:solidFill>
                <a:highlight>
                  <a:srgbClr val="FFFF00"/>
                </a:highlight>
                <a:latin typeface="Georgia" panose="02040502050405020303" pitchFamily="18" charset="0"/>
                <a:cs typeface="Times New Roman" panose="02020603050405020304" pitchFamily="18" charset="0"/>
              </a:rPr>
              <a:t>(insert name of essay) </a:t>
            </a:r>
            <a:r>
              <a:rPr lang="en-US" dirty="0">
                <a:solidFill>
                  <a:srgbClr val="000000"/>
                </a:solidFill>
                <a:latin typeface="Georgia" panose="02040502050405020303" pitchFamily="18" charset="0"/>
                <a:cs typeface="Times New Roman" panose="02020603050405020304" pitchFamily="18" charset="0"/>
              </a:rPr>
              <a:t>hearkens back to </a:t>
            </a:r>
            <a:r>
              <a:rPr lang="en-US" dirty="0">
                <a:solidFill>
                  <a:srgbClr val="000000"/>
                </a:solidFill>
                <a:highlight>
                  <a:srgbClr val="FFFF00"/>
                </a:highlight>
                <a:latin typeface="Georgia" panose="02040502050405020303" pitchFamily="18" charset="0"/>
                <a:cs typeface="Times New Roman" panose="02020603050405020304" pitchFamily="18" charset="0"/>
              </a:rPr>
              <a:t>(insert appropriate author and title of book/essay similar to this book/essay) </a:t>
            </a:r>
            <a:r>
              <a:rPr lang="en-US" dirty="0">
                <a:solidFill>
                  <a:srgbClr val="000000"/>
                </a:solidFill>
                <a:latin typeface="Georgia" panose="02040502050405020303" pitchFamily="18" charset="0"/>
                <a:cs typeface="Times New Roman" panose="02020603050405020304" pitchFamily="18" charset="0"/>
              </a:rPr>
              <a:t>in its </a:t>
            </a:r>
            <a:r>
              <a:rPr lang="en-US" dirty="0">
                <a:solidFill>
                  <a:srgbClr val="000000"/>
                </a:solidFill>
                <a:highlight>
                  <a:srgbClr val="FFFF00"/>
                </a:highlight>
                <a:latin typeface="Georgia" panose="02040502050405020303" pitchFamily="18" charset="0"/>
                <a:cs typeface="Times New Roman" panose="02020603050405020304" pitchFamily="18" charset="0"/>
              </a:rPr>
              <a:t>(choose appropriate term or come up with your own </a:t>
            </a:r>
            <a:r>
              <a:rPr lang="en-US" i="1" dirty="0">
                <a:solidFill>
                  <a:srgbClr val="000000"/>
                </a:solidFill>
                <a:highlight>
                  <a:srgbClr val="FFFF00"/>
                </a:highlight>
                <a:latin typeface="Georgia" panose="02040502050405020303" pitchFamily="18" charset="0"/>
                <a:cs typeface="Times New Roman" panose="02020603050405020304" pitchFamily="18" charset="0"/>
              </a:rPr>
              <a:t>style, voice, tone, use of sensory detail</a:t>
            </a:r>
            <a:r>
              <a:rPr lang="en-US" dirty="0">
                <a:solidFill>
                  <a:srgbClr val="000000"/>
                </a:solidFill>
                <a:highlight>
                  <a:srgbClr val="FFFF00"/>
                </a:highlight>
                <a:latin typeface="Georgia" panose="02040502050405020303" pitchFamily="18" charset="0"/>
                <a:cs typeface="Times New Roman" panose="02020603050405020304" pitchFamily="18" charset="0"/>
              </a:rPr>
              <a:t>) </a:t>
            </a:r>
            <a:r>
              <a:rPr lang="en-US" dirty="0">
                <a:solidFill>
                  <a:srgbClr val="000000"/>
                </a:solidFill>
                <a:latin typeface="Georgia" panose="02040502050405020303" pitchFamily="18" charset="0"/>
                <a:cs typeface="Times New Roman" panose="02020603050405020304" pitchFamily="18" charset="0"/>
              </a:rPr>
              <a:t>to show the value of </a:t>
            </a:r>
            <a:r>
              <a:rPr lang="en-US" dirty="0">
                <a:solidFill>
                  <a:srgbClr val="000000"/>
                </a:solidFill>
                <a:highlight>
                  <a:srgbClr val="FFFF00"/>
                </a:highlight>
                <a:latin typeface="Georgia" panose="02040502050405020303" pitchFamily="18" charset="0"/>
                <a:cs typeface="Times New Roman" panose="02020603050405020304" pitchFamily="18" charset="0"/>
              </a:rPr>
              <a:t>(insert a conclusion).   </a:t>
            </a:r>
            <a:endParaRPr lang="en-US" dirty="0">
              <a:highlight>
                <a:srgbClr val="FFFF00"/>
              </a:highlight>
            </a:endParaRPr>
          </a:p>
        </p:txBody>
      </p:sp>
    </p:spTree>
    <p:extLst>
      <p:ext uri="{BB962C8B-B14F-4D97-AF65-F5344CB8AC3E}">
        <p14:creationId xmlns:p14="http://schemas.microsoft.com/office/powerpoint/2010/main" val="2531023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7E7F7-CEDC-436E-8BAE-9CC53640A17D}"/>
              </a:ext>
            </a:extLst>
          </p:cNvPr>
          <p:cNvSpPr>
            <a:spLocks noGrp="1"/>
          </p:cNvSpPr>
          <p:nvPr>
            <p:ph type="title"/>
          </p:nvPr>
        </p:nvSpPr>
        <p:spPr/>
        <p:txBody>
          <a:bodyPr/>
          <a:lstStyle/>
          <a:p>
            <a:r>
              <a:rPr lang="en-US" dirty="0"/>
              <a:t>Template for writing a description of stylistic devices back cover review</a:t>
            </a:r>
          </a:p>
        </p:txBody>
      </p:sp>
      <p:sp>
        <p:nvSpPr>
          <p:cNvPr id="3" name="Content Placeholder 2">
            <a:extLst>
              <a:ext uri="{FF2B5EF4-FFF2-40B4-BE49-F238E27FC236}">
                <a16:creationId xmlns:a16="http://schemas.microsoft.com/office/drawing/2014/main" id="{7ACB6F66-5957-4646-9E5E-085CD076130B}"/>
              </a:ext>
            </a:extLst>
          </p:cNvPr>
          <p:cNvSpPr>
            <a:spLocks noGrp="1"/>
          </p:cNvSpPr>
          <p:nvPr>
            <p:ph idx="1"/>
          </p:nvPr>
        </p:nvSpPr>
        <p:spPr/>
        <p:txBody>
          <a:bodyPr/>
          <a:lstStyle/>
          <a:p>
            <a:r>
              <a:rPr lang="en-US" dirty="0">
                <a:solidFill>
                  <a:srgbClr val="000000"/>
                </a:solidFill>
                <a:latin typeface="Georgia" panose="02040502050405020303" pitchFamily="18" charset="0"/>
                <a:ea typeface="Calibri" panose="020F0502020204030204" pitchFamily="34" charset="0"/>
                <a:cs typeface="Times New Roman" panose="02020603050405020304" pitchFamily="18" charset="0"/>
              </a:rPr>
              <a:t>Example: "From the first paragraph I was hooked by Jim Lynch's language, his humor, his wisdom. The characters are marvelous, the storytelling confident and rollicking; the whole book a delight and a surprise." --Maria Semple, "Where'd You Go, Bernadette?“ </a:t>
            </a:r>
            <a:r>
              <a:rPr lang="en-US" dirty="0">
                <a:solidFill>
                  <a:srgbClr val="000000"/>
                </a:solidFill>
                <a:highlight>
                  <a:srgbClr val="FFFF00"/>
                </a:highlight>
                <a:latin typeface="Georgia" panose="02040502050405020303" pitchFamily="18" charset="0"/>
                <a:ea typeface="Calibri" panose="020F0502020204030204" pitchFamily="34" charset="0"/>
                <a:cs typeface="Times New Roman" panose="02020603050405020304" pitchFamily="18" charset="0"/>
              </a:rPr>
              <a:t>(description of stylistic devices)</a:t>
            </a:r>
          </a:p>
          <a:p>
            <a:endParaRPr lang="en-US" dirty="0">
              <a:solidFill>
                <a:srgbClr val="000000"/>
              </a:solidFill>
              <a:highlight>
                <a:srgbClr val="FFFF00"/>
              </a:highlight>
              <a:latin typeface="Georgia" panose="02040502050405020303" pitchFamily="18" charset="0"/>
              <a:cs typeface="Times New Roman" panose="02020603050405020304" pitchFamily="18" charset="0"/>
            </a:endParaRPr>
          </a:p>
          <a:p>
            <a:r>
              <a:rPr lang="en-US" dirty="0">
                <a:solidFill>
                  <a:srgbClr val="000000"/>
                </a:solidFill>
                <a:latin typeface="Georgia" panose="02040502050405020303" pitchFamily="18" charset="0"/>
                <a:cs typeface="Times New Roman" panose="02020603050405020304" pitchFamily="18" charset="0"/>
              </a:rPr>
              <a:t>Template: From the first </a:t>
            </a:r>
            <a:r>
              <a:rPr lang="en-US" dirty="0">
                <a:solidFill>
                  <a:srgbClr val="000000"/>
                </a:solidFill>
                <a:highlight>
                  <a:srgbClr val="FFFF00"/>
                </a:highlight>
                <a:latin typeface="Georgia" panose="02040502050405020303" pitchFamily="18" charset="0"/>
                <a:cs typeface="Times New Roman" panose="02020603050405020304" pitchFamily="18" charset="0"/>
              </a:rPr>
              <a:t>(insert sentence/line/paragraph), </a:t>
            </a:r>
            <a:r>
              <a:rPr lang="en-US" dirty="0">
                <a:solidFill>
                  <a:srgbClr val="000000"/>
                </a:solidFill>
                <a:latin typeface="Georgia" panose="02040502050405020303" pitchFamily="18" charset="0"/>
                <a:cs typeface="Times New Roman" panose="02020603050405020304" pitchFamily="18" charset="0"/>
              </a:rPr>
              <a:t>I was </a:t>
            </a:r>
            <a:r>
              <a:rPr lang="en-US" dirty="0">
                <a:solidFill>
                  <a:srgbClr val="000000"/>
                </a:solidFill>
                <a:highlight>
                  <a:srgbClr val="FFFF00"/>
                </a:highlight>
                <a:latin typeface="Georgia" panose="02040502050405020303" pitchFamily="18" charset="0"/>
                <a:cs typeface="Times New Roman" panose="02020603050405020304" pitchFamily="18" charset="0"/>
              </a:rPr>
              <a:t>(insert verb similar to “hooked”) </a:t>
            </a:r>
            <a:r>
              <a:rPr lang="en-US" dirty="0">
                <a:solidFill>
                  <a:srgbClr val="000000"/>
                </a:solidFill>
                <a:latin typeface="Georgia" panose="02040502050405020303" pitchFamily="18" charset="0"/>
                <a:cs typeface="Times New Roman" panose="02020603050405020304" pitchFamily="18" charset="0"/>
              </a:rPr>
              <a:t>by</a:t>
            </a:r>
            <a:r>
              <a:rPr lang="en-US" dirty="0">
                <a:solidFill>
                  <a:srgbClr val="000000"/>
                </a:solidFill>
                <a:highlight>
                  <a:srgbClr val="FFFF00"/>
                </a:highlight>
                <a:latin typeface="Georgia" panose="02040502050405020303" pitchFamily="18" charset="0"/>
                <a:cs typeface="Times New Roman" panose="02020603050405020304" pitchFamily="18" charset="0"/>
              </a:rPr>
              <a:t> (insert author’s name)</a:t>
            </a:r>
            <a:r>
              <a:rPr lang="en-US" dirty="0">
                <a:solidFill>
                  <a:srgbClr val="000000"/>
                </a:solidFill>
                <a:latin typeface="Georgia" panose="02040502050405020303" pitchFamily="18" charset="0"/>
                <a:cs typeface="Times New Roman" panose="02020603050405020304" pitchFamily="18" charset="0"/>
              </a:rPr>
              <a:t>’s </a:t>
            </a:r>
            <a:r>
              <a:rPr lang="en-US" dirty="0">
                <a:solidFill>
                  <a:srgbClr val="000000"/>
                </a:solidFill>
                <a:highlight>
                  <a:srgbClr val="FFFF00"/>
                </a:highlight>
                <a:latin typeface="Georgia" panose="02040502050405020303" pitchFamily="18" charset="0"/>
                <a:cs typeface="Times New Roman" panose="02020603050405020304" pitchFamily="18" charset="0"/>
              </a:rPr>
              <a:t>(insert one or more stylistic devices). </a:t>
            </a:r>
            <a:r>
              <a:rPr lang="en-US" dirty="0">
                <a:solidFill>
                  <a:srgbClr val="000000"/>
                </a:solidFill>
                <a:latin typeface="Georgia" panose="02040502050405020303" pitchFamily="18" charset="0"/>
                <a:cs typeface="Times New Roman" panose="02020603050405020304" pitchFamily="18" charset="0"/>
              </a:rPr>
              <a:t>The</a:t>
            </a:r>
            <a:r>
              <a:rPr lang="en-US" dirty="0">
                <a:solidFill>
                  <a:srgbClr val="000000"/>
                </a:solidFill>
                <a:highlight>
                  <a:srgbClr val="FFFF00"/>
                </a:highlight>
                <a:latin typeface="Georgia" panose="02040502050405020303" pitchFamily="18" charset="0"/>
                <a:cs typeface="Times New Roman" panose="02020603050405020304" pitchFamily="18" charset="0"/>
              </a:rPr>
              <a:t> (insert description of characters/plot/style). </a:t>
            </a:r>
            <a:r>
              <a:rPr lang="en-US" dirty="0">
                <a:solidFill>
                  <a:srgbClr val="000000"/>
                </a:solidFill>
                <a:latin typeface="Georgia" panose="02040502050405020303" pitchFamily="18" charset="0"/>
                <a:cs typeface="Times New Roman" panose="02020603050405020304" pitchFamily="18" charset="0"/>
              </a:rPr>
              <a:t>The whole book/essay is </a:t>
            </a:r>
            <a:r>
              <a:rPr lang="en-US" dirty="0">
                <a:solidFill>
                  <a:srgbClr val="000000"/>
                </a:solidFill>
                <a:highlight>
                  <a:srgbClr val="FFFF00"/>
                </a:highlight>
                <a:latin typeface="Georgia" panose="02040502050405020303" pitchFamily="18" charset="0"/>
                <a:cs typeface="Times New Roman" panose="02020603050405020304" pitchFamily="18" charset="0"/>
              </a:rPr>
              <a:t>a (insert one or more adjective).  </a:t>
            </a:r>
            <a:endParaRPr lang="en-US" dirty="0"/>
          </a:p>
        </p:txBody>
      </p:sp>
    </p:spTree>
    <p:extLst>
      <p:ext uri="{BB962C8B-B14F-4D97-AF65-F5344CB8AC3E}">
        <p14:creationId xmlns:p14="http://schemas.microsoft.com/office/powerpoint/2010/main" val="15611941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4F548-4467-4EDF-8AF0-B692540CA26D}"/>
              </a:ext>
            </a:extLst>
          </p:cNvPr>
          <p:cNvSpPr>
            <a:spLocks noGrp="1"/>
          </p:cNvSpPr>
          <p:nvPr>
            <p:ph type="title"/>
          </p:nvPr>
        </p:nvSpPr>
        <p:spPr/>
        <p:txBody>
          <a:bodyPr/>
          <a:lstStyle/>
          <a:p>
            <a:r>
              <a:rPr lang="en-US" dirty="0"/>
              <a:t>Template for writing a summary back cover review </a:t>
            </a:r>
          </a:p>
        </p:txBody>
      </p:sp>
      <p:sp>
        <p:nvSpPr>
          <p:cNvPr id="3" name="Content Placeholder 2">
            <a:extLst>
              <a:ext uri="{FF2B5EF4-FFF2-40B4-BE49-F238E27FC236}">
                <a16:creationId xmlns:a16="http://schemas.microsoft.com/office/drawing/2014/main" id="{033D2D60-B0D7-4F9E-B9C9-263B1801C13B}"/>
              </a:ext>
            </a:extLst>
          </p:cNvPr>
          <p:cNvSpPr>
            <a:spLocks noGrp="1"/>
          </p:cNvSpPr>
          <p:nvPr>
            <p:ph idx="1"/>
          </p:nvPr>
        </p:nvSpPr>
        <p:spPr/>
        <p:txBody>
          <a:bodyPr/>
          <a:lstStyle/>
          <a:p>
            <a:r>
              <a:rPr lang="en-US" dirty="0">
                <a:solidFill>
                  <a:srgbClr val="000000"/>
                </a:solidFill>
                <a:latin typeface="Georgia" panose="02040502050405020303" pitchFamily="18" charset="0"/>
                <a:ea typeface="Calibri" panose="020F0502020204030204" pitchFamily="34" charset="0"/>
                <a:cs typeface="Times New Roman" panose="02020603050405020304" pitchFamily="18" charset="0"/>
              </a:rPr>
              <a:t>"Not just any writer could weave a story about sailing, speed dating, dysfunctional family dynamics and Albert Einstein into an emotionally resonant novel, but Jim Lynch is the man for it." -- The Seattle Times </a:t>
            </a:r>
            <a:r>
              <a:rPr lang="en-US" dirty="0">
                <a:solidFill>
                  <a:srgbClr val="000000"/>
                </a:solidFill>
                <a:highlight>
                  <a:srgbClr val="FFFF00"/>
                </a:highlight>
                <a:latin typeface="Georgia" panose="02040502050405020303" pitchFamily="18" charset="0"/>
                <a:ea typeface="Calibri" panose="020F0502020204030204" pitchFamily="34" charset="0"/>
                <a:cs typeface="Times New Roman" panose="02020603050405020304" pitchFamily="18" charset="0"/>
              </a:rPr>
              <a:t>(summary)</a:t>
            </a:r>
          </a:p>
          <a:p>
            <a:endParaRPr lang="en-US" dirty="0"/>
          </a:p>
          <a:p>
            <a:r>
              <a:rPr lang="en-US" dirty="0"/>
              <a:t>Not just any writer could </a:t>
            </a:r>
            <a:r>
              <a:rPr lang="en-US" dirty="0">
                <a:highlight>
                  <a:srgbClr val="FFFF00"/>
                </a:highlight>
              </a:rPr>
              <a:t>(insert weave, develop, create, etc.) </a:t>
            </a:r>
            <a:r>
              <a:rPr lang="en-US" dirty="0"/>
              <a:t>about </a:t>
            </a:r>
            <a:r>
              <a:rPr lang="en-US" dirty="0">
                <a:highlight>
                  <a:srgbClr val="FFFF00"/>
                </a:highlight>
              </a:rPr>
              <a:t>(insert three main ideas of the essay/book that summarizes the main events) </a:t>
            </a:r>
            <a:r>
              <a:rPr lang="en-US" dirty="0"/>
              <a:t>into a </a:t>
            </a:r>
            <a:r>
              <a:rPr lang="en-US" dirty="0">
                <a:highlight>
                  <a:srgbClr val="FFFF00"/>
                </a:highlight>
              </a:rPr>
              <a:t>(insert thematic idea)</a:t>
            </a:r>
            <a:r>
              <a:rPr lang="en-US" dirty="0"/>
              <a:t>, but </a:t>
            </a:r>
            <a:r>
              <a:rPr lang="en-US" dirty="0">
                <a:highlight>
                  <a:srgbClr val="FFFF00"/>
                </a:highlight>
              </a:rPr>
              <a:t>(insert author’s name) </a:t>
            </a:r>
            <a:r>
              <a:rPr lang="en-US" dirty="0"/>
              <a:t>is </a:t>
            </a:r>
            <a:r>
              <a:rPr lang="en-US" dirty="0">
                <a:highlight>
                  <a:srgbClr val="FFFF00"/>
                </a:highlight>
              </a:rPr>
              <a:t>(insert strong statement about the character of the writer.) </a:t>
            </a:r>
          </a:p>
        </p:txBody>
      </p:sp>
    </p:spTree>
    <p:extLst>
      <p:ext uri="{BB962C8B-B14F-4D97-AF65-F5344CB8AC3E}">
        <p14:creationId xmlns:p14="http://schemas.microsoft.com/office/powerpoint/2010/main" val="1397117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FB314-0888-4D95-9DA7-22661DC77D4B}"/>
              </a:ext>
            </a:extLst>
          </p:cNvPr>
          <p:cNvSpPr>
            <a:spLocks noGrp="1"/>
          </p:cNvSpPr>
          <p:nvPr>
            <p:ph type="title"/>
          </p:nvPr>
        </p:nvSpPr>
        <p:spPr/>
        <p:txBody>
          <a:bodyPr/>
          <a:lstStyle/>
          <a:p>
            <a:r>
              <a:rPr lang="en-US" dirty="0"/>
              <a:t>Template for writing a larger context or topic back cover review</a:t>
            </a:r>
          </a:p>
        </p:txBody>
      </p:sp>
      <p:sp>
        <p:nvSpPr>
          <p:cNvPr id="3" name="Content Placeholder 2">
            <a:extLst>
              <a:ext uri="{FF2B5EF4-FFF2-40B4-BE49-F238E27FC236}">
                <a16:creationId xmlns:a16="http://schemas.microsoft.com/office/drawing/2014/main" id="{A606AF13-1CCF-4002-879F-FDD36F881963}"/>
              </a:ext>
            </a:extLst>
          </p:cNvPr>
          <p:cNvSpPr>
            <a:spLocks noGrp="1"/>
          </p:cNvSpPr>
          <p:nvPr>
            <p:ph idx="1"/>
          </p:nvPr>
        </p:nvSpPr>
        <p:spPr/>
        <p:txBody>
          <a:bodyPr/>
          <a:lstStyle/>
          <a:p>
            <a:r>
              <a:rPr lang="en-US" dirty="0">
                <a:solidFill>
                  <a:srgbClr val="000000"/>
                </a:solidFill>
                <a:latin typeface="Georgia" panose="02040502050405020303" pitchFamily="18" charset="0"/>
                <a:ea typeface="Calibri" panose="020F0502020204030204" pitchFamily="34" charset="0"/>
                <a:cs typeface="Times New Roman" panose="02020603050405020304" pitchFamily="18" charset="0"/>
              </a:rPr>
              <a:t>Example: “Lynch writes about the science of sailing and the grandeur of Puget Sound with a Melville-like attention to detail, but in the very concreteness of those details a kind of poetry emerges that speaks of the transience of life in all its terrible beauty and exhilarating terror.” —Booklist </a:t>
            </a:r>
            <a:r>
              <a:rPr lang="en-US" dirty="0">
                <a:solidFill>
                  <a:srgbClr val="000000"/>
                </a:solidFill>
                <a:highlight>
                  <a:srgbClr val="FFFF00"/>
                </a:highlight>
                <a:latin typeface="Georgia" panose="02040502050405020303" pitchFamily="18" charset="0"/>
                <a:ea typeface="Calibri" panose="020F0502020204030204" pitchFamily="34" charset="0"/>
                <a:cs typeface="Times New Roman" panose="02020603050405020304" pitchFamily="18" charset="0"/>
              </a:rPr>
              <a:t>(larger context or topic)</a:t>
            </a:r>
          </a:p>
          <a:p>
            <a:pPr marL="0" indent="0">
              <a:buNone/>
            </a:pPr>
            <a:endParaRPr lang="en-US" dirty="0">
              <a:solidFill>
                <a:srgbClr val="000000"/>
              </a:solidFill>
              <a:highlight>
                <a:srgbClr val="FFFF00"/>
              </a:highlight>
              <a:latin typeface="Georgia" panose="02040502050405020303" pitchFamily="18" charset="0"/>
              <a:ea typeface="Calibri" panose="020F0502020204030204" pitchFamily="34" charset="0"/>
              <a:cs typeface="Times New Roman" panose="02020603050405020304" pitchFamily="18" charset="0"/>
            </a:endParaRPr>
          </a:p>
          <a:p>
            <a:r>
              <a:rPr lang="en-US" dirty="0">
                <a:solidFill>
                  <a:srgbClr val="000000"/>
                </a:solidFill>
                <a:latin typeface="Georgia" panose="02040502050405020303" pitchFamily="18" charset="0"/>
                <a:ea typeface="Calibri" panose="020F0502020204030204" pitchFamily="34" charset="0"/>
                <a:cs typeface="Times New Roman" panose="02020603050405020304" pitchFamily="18" charset="0"/>
              </a:rPr>
              <a:t>Template: </a:t>
            </a:r>
            <a:r>
              <a:rPr lang="en-US" dirty="0">
                <a:solidFill>
                  <a:srgbClr val="000000"/>
                </a:solidFill>
                <a:highlight>
                  <a:srgbClr val="FFFF00"/>
                </a:highlight>
                <a:latin typeface="Georgia" panose="02040502050405020303" pitchFamily="18" charset="0"/>
                <a:ea typeface="Calibri" panose="020F0502020204030204" pitchFamily="34" charset="0"/>
                <a:cs typeface="Times New Roman" panose="02020603050405020304" pitchFamily="18" charset="0"/>
              </a:rPr>
              <a:t>(insert name of author) </a:t>
            </a:r>
            <a:r>
              <a:rPr lang="en-US" dirty="0">
                <a:solidFill>
                  <a:srgbClr val="000000"/>
                </a:solidFill>
                <a:latin typeface="Georgia" panose="02040502050405020303" pitchFamily="18" charset="0"/>
                <a:ea typeface="Calibri" panose="020F0502020204030204" pitchFamily="34" charset="0"/>
                <a:cs typeface="Times New Roman" panose="02020603050405020304" pitchFamily="18" charset="0"/>
              </a:rPr>
              <a:t>writes about the </a:t>
            </a:r>
            <a:r>
              <a:rPr lang="en-US" dirty="0">
                <a:solidFill>
                  <a:srgbClr val="000000"/>
                </a:solidFill>
                <a:highlight>
                  <a:srgbClr val="FFFF00"/>
                </a:highlight>
                <a:latin typeface="Georgia" panose="02040502050405020303" pitchFamily="18" charset="0"/>
                <a:ea typeface="Calibri" panose="020F0502020204030204" pitchFamily="34" charset="0"/>
                <a:cs typeface="Times New Roman" panose="02020603050405020304" pitchFamily="18" charset="0"/>
              </a:rPr>
              <a:t>(insert two large ideas that are similar to ‘book ends’ for the book/essay) </a:t>
            </a:r>
            <a:r>
              <a:rPr lang="en-US" dirty="0">
                <a:solidFill>
                  <a:srgbClr val="000000"/>
                </a:solidFill>
                <a:latin typeface="Georgia" panose="02040502050405020303" pitchFamily="18" charset="0"/>
                <a:ea typeface="Calibri" panose="020F0502020204030204" pitchFamily="34" charset="0"/>
                <a:cs typeface="Times New Roman" panose="02020603050405020304" pitchFamily="18" charset="0"/>
              </a:rPr>
              <a:t>with a </a:t>
            </a:r>
            <a:r>
              <a:rPr lang="en-US" dirty="0">
                <a:solidFill>
                  <a:srgbClr val="000000"/>
                </a:solidFill>
                <a:highlight>
                  <a:srgbClr val="FFFF00"/>
                </a:highlight>
                <a:latin typeface="Georgia" panose="02040502050405020303" pitchFamily="18" charset="0"/>
                <a:ea typeface="Calibri" panose="020F0502020204030204" pitchFamily="34" charset="0"/>
                <a:cs typeface="Times New Roman" panose="02020603050405020304" pitchFamily="18" charset="0"/>
              </a:rPr>
              <a:t>(insert a statement that alludes to well-known author and their signature style), </a:t>
            </a:r>
            <a:r>
              <a:rPr lang="en-US" dirty="0">
                <a:solidFill>
                  <a:srgbClr val="000000"/>
                </a:solidFill>
                <a:latin typeface="Georgia" panose="02040502050405020303" pitchFamily="18" charset="0"/>
                <a:ea typeface="Calibri" panose="020F0502020204030204" pitchFamily="34" charset="0"/>
                <a:cs typeface="Times New Roman" panose="02020603050405020304" pitchFamily="18" charset="0"/>
              </a:rPr>
              <a:t>but in </a:t>
            </a:r>
            <a:r>
              <a:rPr lang="en-US" dirty="0">
                <a:solidFill>
                  <a:srgbClr val="000000"/>
                </a:solidFill>
                <a:highlight>
                  <a:srgbClr val="FFFF00"/>
                </a:highlight>
                <a:latin typeface="Georgia" panose="02040502050405020303" pitchFamily="18" charset="0"/>
                <a:ea typeface="Calibri" panose="020F0502020204030204" pitchFamily="34" charset="0"/>
                <a:cs typeface="Times New Roman" panose="02020603050405020304" pitchFamily="18" charset="0"/>
              </a:rPr>
              <a:t>the (insert sweeping statement connecting the book/essay to a universal theme). </a:t>
            </a:r>
          </a:p>
          <a:p>
            <a:endParaRPr lang="en-US" dirty="0"/>
          </a:p>
        </p:txBody>
      </p:sp>
    </p:spTree>
    <p:extLst>
      <p:ext uri="{BB962C8B-B14F-4D97-AF65-F5344CB8AC3E}">
        <p14:creationId xmlns:p14="http://schemas.microsoft.com/office/powerpoint/2010/main" val="1870865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C7FE2-3337-4E4B-8227-7390E8543665}"/>
              </a:ext>
            </a:extLst>
          </p:cNvPr>
          <p:cNvSpPr>
            <a:spLocks noGrp="1"/>
          </p:cNvSpPr>
          <p:nvPr>
            <p:ph type="title"/>
          </p:nvPr>
        </p:nvSpPr>
        <p:spPr/>
        <p:txBody>
          <a:bodyPr/>
          <a:lstStyle/>
          <a:p>
            <a:r>
              <a:rPr lang="en-US" dirty="0"/>
              <a:t>Big picture back cover book reviews for models</a:t>
            </a:r>
          </a:p>
        </p:txBody>
      </p:sp>
      <p:sp>
        <p:nvSpPr>
          <p:cNvPr id="3" name="Content Placeholder 2">
            <a:extLst>
              <a:ext uri="{FF2B5EF4-FFF2-40B4-BE49-F238E27FC236}">
                <a16:creationId xmlns:a16="http://schemas.microsoft.com/office/drawing/2014/main" id="{37EE31DA-5AAB-4E1E-A79C-9B35496ABE71}"/>
              </a:ext>
            </a:extLst>
          </p:cNvPr>
          <p:cNvSpPr>
            <a:spLocks noGrp="1"/>
          </p:cNvSpPr>
          <p:nvPr>
            <p:ph idx="1"/>
          </p:nvPr>
        </p:nvSpPr>
        <p:spPr/>
        <p:txBody>
          <a:bodyPr>
            <a:normAutofit fontScale="92500" lnSpcReduction="10000"/>
          </a:bodyPr>
          <a:lstStyle/>
          <a:p>
            <a:r>
              <a:rPr lang="en-US" dirty="0">
                <a:solidFill>
                  <a:srgbClr val="000000"/>
                </a:solidFill>
                <a:latin typeface="Georgia" panose="02040502050405020303" pitchFamily="18" charset="0"/>
                <a:ea typeface="Calibri" panose="020F0502020204030204" pitchFamily="34" charset="0"/>
                <a:cs typeface="Times New Roman" panose="02020603050405020304" pitchFamily="18" charset="0"/>
              </a:rPr>
              <a:t>"An affectionate and very funny tribute to the gentle madness of sailing diehards." - The Wall Street Journal</a:t>
            </a:r>
          </a:p>
          <a:p>
            <a:endParaRPr lang="en-US" dirty="0">
              <a:solidFill>
                <a:srgbClr val="000000"/>
              </a:solidFill>
              <a:latin typeface="Georgia" panose="02040502050405020303" pitchFamily="18" charset="0"/>
              <a:ea typeface="Calibri" panose="020F0502020204030204" pitchFamily="34" charset="0"/>
              <a:cs typeface="Times New Roman" panose="02020603050405020304" pitchFamily="18" charset="0"/>
            </a:endParaRPr>
          </a:p>
          <a:p>
            <a:r>
              <a:rPr lang="en-US" dirty="0">
                <a:solidFill>
                  <a:srgbClr val="000000"/>
                </a:solidFill>
                <a:latin typeface="Georgia" panose="02040502050405020303" pitchFamily="18" charset="0"/>
                <a:ea typeface="Calibri" panose="020F0502020204030204" pitchFamily="34" charset="0"/>
                <a:cs typeface="Times New Roman" panose="02020603050405020304" pitchFamily="18" charset="0"/>
              </a:rPr>
              <a:t>"A brilliantly crafted family story ... An exhilarating read." - The Washington Times</a:t>
            </a:r>
          </a:p>
          <a:p>
            <a:endParaRPr lang="en-US" dirty="0">
              <a:solidFill>
                <a:srgbClr val="000000"/>
              </a:solidFill>
              <a:latin typeface="Georgia" panose="02040502050405020303" pitchFamily="18" charset="0"/>
              <a:ea typeface="Calibri" panose="020F0502020204030204" pitchFamily="34" charset="0"/>
              <a:cs typeface="Times New Roman" panose="02020603050405020304" pitchFamily="18" charset="0"/>
            </a:endParaRPr>
          </a:p>
          <a:p>
            <a:r>
              <a:rPr lang="en-US" dirty="0">
                <a:solidFill>
                  <a:srgbClr val="000000"/>
                </a:solidFill>
                <a:latin typeface="Georgia" panose="02040502050405020303" pitchFamily="18" charset="0"/>
                <a:ea typeface="Calibri" panose="020F0502020204030204" pitchFamily="34" charset="0"/>
                <a:cs typeface="Times New Roman" panose="02020603050405020304" pitchFamily="18" charset="0"/>
              </a:rPr>
              <a:t>“This is an incredibly robust evocation of the sailing world of Puget Sound.” –The New York Times Book Review</a:t>
            </a:r>
          </a:p>
          <a:p>
            <a:pPr marL="0" indent="0">
              <a:buNone/>
            </a:pPr>
            <a:endParaRPr lang="en-US" dirty="0">
              <a:solidFill>
                <a:srgbClr val="000000"/>
              </a:solidFill>
              <a:latin typeface="Georgia" panose="02040502050405020303" pitchFamily="18" charset="0"/>
              <a:ea typeface="Calibri" panose="020F0502020204030204" pitchFamily="34" charset="0"/>
              <a:cs typeface="Times New Roman" panose="02020603050405020304" pitchFamily="18" charset="0"/>
            </a:endParaRPr>
          </a:p>
          <a:p>
            <a:r>
              <a:rPr lang="en-US" dirty="0">
                <a:solidFill>
                  <a:srgbClr val="000000"/>
                </a:solidFill>
                <a:latin typeface="Georgia" panose="02040502050405020303" pitchFamily="18" charset="0"/>
                <a:ea typeface="Calibri" panose="020F0502020204030204" pitchFamily="34" charset="0"/>
                <a:cs typeface="Times New Roman" panose="02020603050405020304" pitchFamily="18" charset="0"/>
              </a:rPr>
              <a:t>“A veritable feast for the senses. ... Before the Wind can’t help but leave you enthralled, inspired and thirsty for more.” –The Huffington Post</a:t>
            </a:r>
            <a:endParaRPr lang="en-US" dirty="0"/>
          </a:p>
        </p:txBody>
      </p:sp>
    </p:spTree>
    <p:extLst>
      <p:ext uri="{BB962C8B-B14F-4D97-AF65-F5344CB8AC3E}">
        <p14:creationId xmlns:p14="http://schemas.microsoft.com/office/powerpoint/2010/main" val="13646238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B41CE-2B5A-4076-BA92-385DB336375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3D312C6D-AC72-446A-91CD-F082C32FC7F3}"/>
              </a:ext>
            </a:extLst>
          </p:cNvPr>
          <p:cNvSpPr>
            <a:spLocks noGrp="1"/>
          </p:cNvSpPr>
          <p:nvPr>
            <p:ph idx="1"/>
          </p:nvPr>
        </p:nvSpPr>
        <p:spPr/>
        <p:txBody>
          <a:bodyPr>
            <a:normAutofit/>
          </a:bodyPr>
          <a:lstStyle/>
          <a:p>
            <a:r>
              <a:rPr lang="en-US" sz="4800" dirty="0"/>
              <a:t>We’ve come a long way—here are your back cover reviews!</a:t>
            </a:r>
          </a:p>
        </p:txBody>
      </p:sp>
    </p:spTree>
    <p:extLst>
      <p:ext uri="{BB962C8B-B14F-4D97-AF65-F5344CB8AC3E}">
        <p14:creationId xmlns:p14="http://schemas.microsoft.com/office/powerpoint/2010/main" val="29115114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AF044-B162-4C32-AD7E-CF44F4A1ED6E}"/>
              </a:ext>
            </a:extLst>
          </p:cNvPr>
          <p:cNvSpPr>
            <a:spLocks noGrp="1"/>
          </p:cNvSpPr>
          <p:nvPr>
            <p:ph type="title"/>
          </p:nvPr>
        </p:nvSpPr>
        <p:spPr/>
        <p:txBody>
          <a:bodyPr>
            <a:normAutofit/>
          </a:bodyPr>
          <a:lstStyle/>
          <a:p>
            <a:r>
              <a:rPr lang="en-US" sz="3600" dirty="0"/>
              <a:t>Back cover review for “Ships in the Desert”</a:t>
            </a:r>
          </a:p>
        </p:txBody>
      </p:sp>
      <p:sp>
        <p:nvSpPr>
          <p:cNvPr id="3" name="Content Placeholder 2">
            <a:extLst>
              <a:ext uri="{FF2B5EF4-FFF2-40B4-BE49-F238E27FC236}">
                <a16:creationId xmlns:a16="http://schemas.microsoft.com/office/drawing/2014/main" id="{9E52162E-CB33-4D38-8A66-A99FD81F2700}"/>
              </a:ext>
            </a:extLst>
          </p:cNvPr>
          <p:cNvSpPr>
            <a:spLocks noGrp="1"/>
          </p:cNvSpPr>
          <p:nvPr>
            <p:ph idx="1"/>
          </p:nvPr>
        </p:nvSpPr>
        <p:spPr/>
        <p:txBody>
          <a:bodyPr>
            <a:normAutofit/>
          </a:bodyPr>
          <a:lstStyle/>
          <a:p>
            <a:r>
              <a:rPr lang="en-US" sz="1600" dirty="0"/>
              <a:t>“In her essay, “Ships in  the Desert,” Barbara Lind slips effortlessly through the portals of her travels in Tunisia and the ancient history of the region using thoughtful, precise language. She tenderly describes a journey with her husband and son on the backs of camels making their way through shifting sands while also capturing the bereft silence of a desolate Roman Forum surrounded by crumbling, soaring  columns, Lind’s final vision is of local women clothed in their black Hajibs bunched on the side of the dusty road cooking their family’s meals. It is a poignant moment—an intersection of modern life and a continued past—and reveals a writer with an attuned hand of deftness who can tell a story like a moth that casts shadows both in the day and the night with a persistent reminder to remember the link between history now and in the past.</a:t>
            </a:r>
          </a:p>
          <a:p>
            <a:pPr lvl="8"/>
            <a:r>
              <a:rPr lang="en-US" sz="1600" dirty="0"/>
              <a:t>Lesley Klenk, Author, “I’ll Do it My Way with the Help of Twenty Dancing Thai Women”      </a:t>
            </a:r>
          </a:p>
          <a:p>
            <a:endParaRPr lang="en-US" dirty="0"/>
          </a:p>
          <a:p>
            <a:endParaRPr lang="en-US" dirty="0"/>
          </a:p>
        </p:txBody>
      </p:sp>
    </p:spTree>
    <p:extLst>
      <p:ext uri="{BB962C8B-B14F-4D97-AF65-F5344CB8AC3E}">
        <p14:creationId xmlns:p14="http://schemas.microsoft.com/office/powerpoint/2010/main" val="4535226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06835-054F-485D-B88A-9989676F5436}"/>
              </a:ext>
            </a:extLst>
          </p:cNvPr>
          <p:cNvSpPr>
            <a:spLocks noGrp="1"/>
          </p:cNvSpPr>
          <p:nvPr>
            <p:ph type="title"/>
          </p:nvPr>
        </p:nvSpPr>
        <p:spPr/>
        <p:txBody>
          <a:bodyPr>
            <a:normAutofit/>
          </a:bodyPr>
          <a:lstStyle/>
          <a:p>
            <a:r>
              <a:rPr lang="en-US" sz="4000" dirty="0"/>
              <a:t>Back Cover Review for “New Guinea Pages” </a:t>
            </a:r>
          </a:p>
        </p:txBody>
      </p:sp>
      <p:sp>
        <p:nvSpPr>
          <p:cNvPr id="3" name="Content Placeholder 2">
            <a:extLst>
              <a:ext uri="{FF2B5EF4-FFF2-40B4-BE49-F238E27FC236}">
                <a16:creationId xmlns:a16="http://schemas.microsoft.com/office/drawing/2014/main" id="{18692E1E-856B-41DD-93C6-9B217C3C141C}"/>
              </a:ext>
            </a:extLst>
          </p:cNvPr>
          <p:cNvSpPr>
            <a:spLocks noGrp="1"/>
          </p:cNvSpPr>
          <p:nvPr>
            <p:ph idx="1"/>
          </p:nvPr>
        </p:nvSpPr>
        <p:spPr/>
        <p:txBody>
          <a:bodyPr>
            <a:normAutofit/>
          </a:bodyPr>
          <a:lstStyle/>
          <a:p>
            <a:r>
              <a:rPr lang="en-US" sz="1100" dirty="0"/>
              <a:t>In her essay, “New Guinea Pages,” author Lois Ware is anything but an ordinary yellow pencil telling the story of an adventurous trip to New Guinea that, in some ways, helped define her future course in life. Ware courageously uses sophisticated stylistic devices to tell her story including internal point of view, humor, foreshadowing, descriptive fragments as slides contained in the old carousels, and individual stories that work seamlessly as a whole tale. Ware’s development of her accompanying character is careful, controlled, and artful. The reader does not need to know the story beyond the conclusion, for it is evident through her voice and selection of events that the journey started and ended with more than just flight. Ware’s triumph over thumping flying foxes, an unfamiliar culture, and a life-defining event on a treacherous road, shows that, as a writer, Ware has an ear for the subtle, an eye for the indirect, and voice that speaks the truth. </a:t>
            </a:r>
          </a:p>
          <a:p>
            <a:pPr lvl="7"/>
            <a:r>
              <a:rPr lang="en-US" sz="1100" dirty="0"/>
              <a:t>Lesley  Klenk, Author, “I’ll Do it My Way with the Help of Twenty Dancing Thai Women”   </a:t>
            </a:r>
          </a:p>
        </p:txBody>
      </p:sp>
    </p:spTree>
    <p:extLst>
      <p:ext uri="{BB962C8B-B14F-4D97-AF65-F5344CB8AC3E}">
        <p14:creationId xmlns:p14="http://schemas.microsoft.com/office/powerpoint/2010/main" val="37582745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2EC0B-819F-48BA-86A2-994FD62E2A5D}"/>
              </a:ext>
            </a:extLst>
          </p:cNvPr>
          <p:cNvSpPr>
            <a:spLocks noGrp="1"/>
          </p:cNvSpPr>
          <p:nvPr>
            <p:ph type="title"/>
          </p:nvPr>
        </p:nvSpPr>
        <p:spPr/>
        <p:txBody>
          <a:bodyPr>
            <a:normAutofit fontScale="90000"/>
          </a:bodyPr>
          <a:lstStyle/>
          <a:p>
            <a:r>
              <a:rPr lang="en-US" dirty="0"/>
              <a:t>Back Cover Review for “Negotiations with Self and Others while Traveling in India”</a:t>
            </a:r>
          </a:p>
        </p:txBody>
      </p:sp>
      <p:sp>
        <p:nvSpPr>
          <p:cNvPr id="3" name="Content Placeholder 2">
            <a:extLst>
              <a:ext uri="{FF2B5EF4-FFF2-40B4-BE49-F238E27FC236}">
                <a16:creationId xmlns:a16="http://schemas.microsoft.com/office/drawing/2014/main" id="{FFA5DC11-C3CB-4E7F-A2CC-6AF7C2D5D07A}"/>
              </a:ext>
            </a:extLst>
          </p:cNvPr>
          <p:cNvSpPr>
            <a:spLocks noGrp="1"/>
          </p:cNvSpPr>
          <p:nvPr>
            <p:ph idx="1"/>
          </p:nvPr>
        </p:nvSpPr>
        <p:spPr>
          <a:xfrm>
            <a:off x="1057275" y="2000251"/>
            <a:ext cx="10353675" cy="4505324"/>
          </a:xfrm>
        </p:spPr>
        <p:txBody>
          <a:bodyPr>
            <a:noAutofit/>
          </a:bodyPr>
          <a:lstStyle/>
          <a:p>
            <a:pPr marL="0" indent="0">
              <a:buNone/>
            </a:pPr>
            <a:r>
              <a:rPr lang="en-US" dirty="0"/>
              <a:t>Sara Rucker Thiessen’s essay, “Negotiations with Self and Others while Traveling in India,” engages the reader immediately with her entertaining voice that holds multiple ideas and streams of conversation. She layers details upon details to bring her journey to life---preparing for her trip, reflecting on the group members, remaining flexible about the unreliable transportation and accommodations, and embracing the chaos and beauty of India. The author’s use of sensory description causes color to burst from the page especially in her descriptions of the fresh food, lush landscape, and screeching, birds and animals. However, it is the author’s direct communication with the reader through the stylistic device of asking questions that causes one to scoot forward and pull the text closer. The author quietly reveals the core of her marriage—negotiations—and queries the reader for insight. It is a strategic and whole-hearted style that makes the reader search her life for her own negotiations. In the final part of the journey, the author finds the </a:t>
            </a:r>
            <a:r>
              <a:rPr lang="en-US" i="1" dirty="0" err="1"/>
              <a:t>shala</a:t>
            </a:r>
            <a:r>
              <a:rPr lang="en-US" i="1" dirty="0"/>
              <a:t>, </a:t>
            </a:r>
            <a:r>
              <a:rPr lang="en-US" dirty="0"/>
              <a:t>a home, and blithely embraces other identities: the actor, the yogi, and the court jester juggling her life. It is a beautiful, transformative moment—the reader understands the power of negotiating with one’s self and others</a:t>
            </a:r>
            <a:r>
              <a:rPr lang="en-US" i="1" dirty="0"/>
              <a:t>.</a:t>
            </a:r>
          </a:p>
          <a:p>
            <a:pPr marL="0" indent="0">
              <a:buNone/>
            </a:pPr>
            <a:r>
              <a:rPr lang="en-US" i="1" dirty="0"/>
              <a:t>–Lesley Klenk, Author of “I’ll Do it My Way with the Help of Twenty Dancing Thai Ladies”  </a:t>
            </a:r>
            <a:r>
              <a:rPr lang="en-US" dirty="0"/>
              <a:t>      </a:t>
            </a:r>
          </a:p>
        </p:txBody>
      </p:sp>
    </p:spTree>
    <p:extLst>
      <p:ext uri="{BB962C8B-B14F-4D97-AF65-F5344CB8AC3E}">
        <p14:creationId xmlns:p14="http://schemas.microsoft.com/office/powerpoint/2010/main" val="10577311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9D9D6BF1-DFF2-4526-9D13-BF339D8C41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26" name="Freeform 6">
              <a:extLst>
                <a:ext uri="{FF2B5EF4-FFF2-40B4-BE49-F238E27FC236}">
                  <a16:creationId xmlns:a16="http://schemas.microsoft.com/office/drawing/2014/main" id="{A54D4DB6-FB18-4CAE-8905-E0053C925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27" name="Freeform 6">
              <a:extLst>
                <a:ext uri="{FF2B5EF4-FFF2-40B4-BE49-F238E27FC236}">
                  <a16:creationId xmlns:a16="http://schemas.microsoft.com/office/drawing/2014/main" id="{1DBD6488-9429-4FFA-8AE8-C4022C39B0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 useBgFill="1">
        <p:nvSpPr>
          <p:cNvPr id="29" name="Rectangle 28">
            <a:extLst>
              <a:ext uri="{FF2B5EF4-FFF2-40B4-BE49-F238E27FC236}">
                <a16:creationId xmlns:a16="http://schemas.microsoft.com/office/drawing/2014/main" id="{2D170B9C-85A5-4673-981C-DDDBAC51F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descr="A close up of text on a white background&#10;&#10;Description automatically generated">
            <a:extLst>
              <a:ext uri="{FF2B5EF4-FFF2-40B4-BE49-F238E27FC236}">
                <a16:creationId xmlns:a16="http://schemas.microsoft.com/office/drawing/2014/main" id="{7CB4D1A4-C3E3-4911-90C3-AF4374FF2C6C}"/>
              </a:ext>
            </a:extLst>
          </p:cNvPr>
          <p:cNvPicPr>
            <a:picLocks noGrp="1" noChangeAspect="1"/>
          </p:cNvPicPr>
          <p:nvPr>
            <p:ph type="pic" idx="1"/>
          </p:nvPr>
        </p:nvPicPr>
        <p:blipFill rotWithShape="1">
          <a:blip r:embed="rId2"/>
          <a:srcRect t="4443" r="-1" b="11665"/>
          <a:stretch/>
        </p:blipFill>
        <p:spPr>
          <a:xfrm>
            <a:off x="20" y="10"/>
            <a:ext cx="4966232" cy="6857990"/>
          </a:xfrm>
          <a:prstGeom prst="rect">
            <a:avLst/>
          </a:prstGeom>
        </p:spPr>
      </p:pic>
      <p:sp>
        <p:nvSpPr>
          <p:cNvPr id="31" name="Freeform 6">
            <a:extLst>
              <a:ext uri="{FF2B5EF4-FFF2-40B4-BE49-F238E27FC236}">
                <a16:creationId xmlns:a16="http://schemas.microsoft.com/office/drawing/2014/main" id="{1C82216A-4221-434A-B11C-7E13B4A1F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5412340"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sp>
        <p:nvSpPr>
          <p:cNvPr id="2" name="Title 1">
            <a:extLst>
              <a:ext uri="{FF2B5EF4-FFF2-40B4-BE49-F238E27FC236}">
                <a16:creationId xmlns:a16="http://schemas.microsoft.com/office/drawing/2014/main" id="{E93FD23E-4301-4F11-8BBA-0D134260154A}"/>
              </a:ext>
            </a:extLst>
          </p:cNvPr>
          <p:cNvSpPr>
            <a:spLocks noGrp="1"/>
          </p:cNvSpPr>
          <p:nvPr>
            <p:ph type="title"/>
          </p:nvPr>
        </p:nvSpPr>
        <p:spPr>
          <a:xfrm>
            <a:off x="6138004" y="1480930"/>
            <a:ext cx="5607908" cy="3254321"/>
          </a:xfrm>
        </p:spPr>
        <p:txBody>
          <a:bodyPr vert="horz" lIns="91440" tIns="45720" rIns="91440" bIns="45720" rtlCol="0" anchor="b">
            <a:noAutofit/>
          </a:bodyPr>
          <a:lstStyle/>
          <a:p>
            <a:pPr>
              <a:lnSpc>
                <a:spcPct val="89000"/>
              </a:lnSpc>
            </a:pPr>
            <a:r>
              <a:rPr lang="en-US" sz="3600" cap="all" dirty="0"/>
              <a:t>Dream vacation list from 5 years ago…I wrote it on the back of a check register sitting at the doctor’s office…where is your list?</a:t>
            </a:r>
          </a:p>
        </p:txBody>
      </p:sp>
      <p:sp>
        <p:nvSpPr>
          <p:cNvPr id="4" name="Text Placeholder 3">
            <a:extLst>
              <a:ext uri="{FF2B5EF4-FFF2-40B4-BE49-F238E27FC236}">
                <a16:creationId xmlns:a16="http://schemas.microsoft.com/office/drawing/2014/main" id="{269D11F7-9E80-4EC1-B1BE-562E5D35DF57}"/>
              </a:ext>
            </a:extLst>
          </p:cNvPr>
          <p:cNvSpPr>
            <a:spLocks noGrp="1"/>
          </p:cNvSpPr>
          <p:nvPr>
            <p:ph type="body" sz="half" idx="2"/>
          </p:nvPr>
        </p:nvSpPr>
        <p:spPr>
          <a:xfrm>
            <a:off x="784743" y="2286000"/>
            <a:ext cx="5793475" cy="3581400"/>
          </a:xfrm>
        </p:spPr>
        <p:txBody>
          <a:bodyPr vert="horz" lIns="91440" tIns="45720" rIns="91440" bIns="45720" rtlCol="0">
            <a:normAutofit/>
          </a:bodyPr>
          <a:lstStyle/>
          <a:p>
            <a:pPr marL="384048" indent="-384048">
              <a:lnSpc>
                <a:spcPct val="94000"/>
              </a:lnSpc>
              <a:spcAft>
                <a:spcPts val="200"/>
              </a:spcAft>
            </a:pPr>
            <a:endParaRPr lang="en-US" dirty="0"/>
          </a:p>
        </p:txBody>
      </p:sp>
    </p:spTree>
    <p:extLst>
      <p:ext uri="{BB962C8B-B14F-4D97-AF65-F5344CB8AC3E}">
        <p14:creationId xmlns:p14="http://schemas.microsoft.com/office/powerpoint/2010/main" val="2045635440"/>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otalTime>3626</TotalTime>
  <Words>3107</Words>
  <Application>Microsoft Office PowerPoint</Application>
  <PresentationFormat>Widescreen</PresentationFormat>
  <Paragraphs>149</Paragraphs>
  <Slides>24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Franklin Gothic Book</vt:lpstr>
      <vt:lpstr>Georgia</vt:lpstr>
      <vt:lpstr>Crop</vt:lpstr>
      <vt:lpstr>  Week 6:  travel writing transitions, Author biographies, and Back cover reviews </vt:lpstr>
      <vt:lpstr>Topics for today’s class: transitions, author biographies, and back cover reviews</vt:lpstr>
      <vt:lpstr>Transitions…definition</vt:lpstr>
      <vt:lpstr>Transitions in the essay</vt:lpstr>
      <vt:lpstr>PowerPoint Presentation</vt:lpstr>
      <vt:lpstr>Transition: Location, Comparison, Contrast</vt:lpstr>
      <vt:lpstr>PowerPoint Presentation</vt:lpstr>
      <vt:lpstr>How to write an author biography</vt:lpstr>
      <vt:lpstr>Statements to avoid in your author biography</vt:lpstr>
      <vt:lpstr>Sample Author Biography…</vt:lpstr>
      <vt:lpstr>Template for Author Biography</vt:lpstr>
      <vt:lpstr>How to write back cover reviews</vt:lpstr>
      <vt:lpstr>Keys to writing back cover reviews</vt:lpstr>
      <vt:lpstr>Examples of back cover reviews </vt:lpstr>
      <vt:lpstr>Template for writing a comparison to another author back cover review</vt:lpstr>
      <vt:lpstr>Template for writing a description of stylistic devices back cover review</vt:lpstr>
      <vt:lpstr>Template for writing a summary back cover review </vt:lpstr>
      <vt:lpstr>Template for writing a larger context or topic back cover review</vt:lpstr>
      <vt:lpstr>Big picture back cover book reviews for models</vt:lpstr>
      <vt:lpstr>PowerPoint Presentation</vt:lpstr>
      <vt:lpstr>Back cover review for “Ships in the Desert”</vt:lpstr>
      <vt:lpstr>Back Cover Review for “New Guinea Pages” </vt:lpstr>
      <vt:lpstr>Back Cover Review for “Negotiations with Self and Others while Traveling in India”</vt:lpstr>
      <vt:lpstr>Dream vacation list from 5 years ago…I wrote it on the back of a check register sitting at the doctor’s office…where is your list?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Week 6:  travel writing transitions, Author biographies, and Back cover reviews </dc:title>
  <dc:creator>Lesley Klenk</dc:creator>
  <cp:lastModifiedBy>Lesley Klenk</cp:lastModifiedBy>
  <cp:revision>14</cp:revision>
  <dcterms:created xsi:type="dcterms:W3CDTF">2020-05-11T20:57:22Z</dcterms:created>
  <dcterms:modified xsi:type="dcterms:W3CDTF">2022-02-25T18:45:28Z</dcterms:modified>
</cp:coreProperties>
</file>